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23"/>
  </p:notesMasterIdLst>
  <p:handoutMasterIdLst>
    <p:handoutMasterId r:id="rId24"/>
  </p:handoutMasterIdLst>
  <p:sldIdLst>
    <p:sldId id="257" r:id="rId3"/>
    <p:sldId id="366" r:id="rId4"/>
    <p:sldId id="363" r:id="rId5"/>
    <p:sldId id="360" r:id="rId6"/>
    <p:sldId id="259" r:id="rId7"/>
    <p:sldId id="373" r:id="rId8"/>
    <p:sldId id="371" r:id="rId9"/>
    <p:sldId id="379" r:id="rId10"/>
    <p:sldId id="380" r:id="rId11"/>
    <p:sldId id="381" r:id="rId12"/>
    <p:sldId id="392" r:id="rId13"/>
    <p:sldId id="393" r:id="rId14"/>
    <p:sldId id="331" r:id="rId15"/>
    <p:sldId id="389" r:id="rId16"/>
    <p:sldId id="384" r:id="rId17"/>
    <p:sldId id="390" r:id="rId18"/>
    <p:sldId id="372" r:id="rId19"/>
    <p:sldId id="370" r:id="rId20"/>
    <p:sldId id="382" r:id="rId21"/>
    <p:sldId id="273" r:id="rId22"/>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3399"/>
    <a:srgbClr val="FF0066"/>
    <a:srgbClr val="00FFFF"/>
    <a:srgbClr val="61BB46"/>
    <a:srgbClr val="FFFF66"/>
    <a:srgbClr val="CCFF66"/>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70629" autoAdjust="0"/>
  </p:normalViewPr>
  <p:slideViewPr>
    <p:cSldViewPr snapToGrid="0">
      <p:cViewPr>
        <p:scale>
          <a:sx n="90" d="100"/>
          <a:sy n="90" d="100"/>
        </p:scale>
        <p:origin x="-1602" y="-72"/>
      </p:cViewPr>
      <p:guideLst>
        <p:guide orient="horz"/>
        <p:guide orient="horz" pos="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66" d="100"/>
          <a:sy n="66" d="100"/>
        </p:scale>
        <p:origin x="-1068" y="21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0DB05-2410-4CA5-B08B-BBE201BA0603}"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GB"/>
        </a:p>
      </dgm:t>
    </dgm:pt>
    <dgm:pt modelId="{7FA880E8-8B27-4B44-8245-ECA03017DB41}">
      <dgm:prSet phldrT="[Text]"/>
      <dgm:spPr/>
      <dgm:t>
        <a:bodyPr/>
        <a:lstStyle/>
        <a:p>
          <a:r>
            <a:rPr lang="en-GB" dirty="0" smtClean="0">
              <a:solidFill>
                <a:schemeClr val="tx1"/>
              </a:solidFill>
              <a:effectLst>
                <a:outerShdw blurRad="38100" dist="38100" dir="2700000" algn="tl">
                  <a:srgbClr val="000000">
                    <a:alpha val="43137"/>
                  </a:srgbClr>
                </a:outerShdw>
              </a:effectLst>
              <a:latin typeface="Trebuchet MS" pitchFamily="34" charset="0"/>
            </a:rPr>
            <a:t>Barriers and facilitators</a:t>
          </a:r>
          <a:endParaRPr lang="en-GB" dirty="0">
            <a:solidFill>
              <a:schemeClr val="tx1"/>
            </a:solidFill>
            <a:effectLst>
              <a:outerShdw blurRad="38100" dist="38100" dir="2700000" algn="tl">
                <a:srgbClr val="000000">
                  <a:alpha val="43137"/>
                </a:srgbClr>
              </a:outerShdw>
            </a:effectLst>
            <a:latin typeface="Trebuchet MS" pitchFamily="34" charset="0"/>
          </a:endParaRPr>
        </a:p>
      </dgm:t>
    </dgm:pt>
    <dgm:pt modelId="{EF4FC36A-4827-4641-B4D3-F385E6846E1A}" type="parTrans" cxnId="{722C4E71-732F-4D56-93B5-2962E48D0035}">
      <dgm:prSet/>
      <dgm:spPr/>
      <dgm:t>
        <a:bodyPr/>
        <a:lstStyle/>
        <a:p>
          <a:endParaRPr lang="en-GB"/>
        </a:p>
      </dgm:t>
    </dgm:pt>
    <dgm:pt modelId="{7A42ED92-648F-42B3-9AFA-78E536FDECCB}" type="sibTrans" cxnId="{722C4E71-732F-4D56-93B5-2962E48D0035}">
      <dgm:prSet/>
      <dgm:spPr/>
      <dgm:t>
        <a:bodyPr/>
        <a:lstStyle/>
        <a:p>
          <a:endParaRPr lang="en-GB"/>
        </a:p>
      </dgm:t>
    </dgm:pt>
    <dgm:pt modelId="{8482F2DD-EF04-452D-A3C7-68965E6BDB51}">
      <dgm:prSet phldrT="[Text]" custT="1"/>
      <dgm:spPr>
        <a:solidFill>
          <a:srgbClr val="FFFF00"/>
        </a:solidFill>
      </dgm:spPr>
      <dgm:t>
        <a:bodyPr/>
        <a:lstStyle/>
        <a:p>
          <a:r>
            <a:rPr lang="en-GB" sz="1300" b="1" dirty="0" smtClean="0">
              <a:solidFill>
                <a:schemeClr val="tx1"/>
              </a:solidFill>
              <a:effectLst/>
              <a:latin typeface="Trebuchet MS" pitchFamily="34" charset="0"/>
            </a:rPr>
            <a:t>Personal </a:t>
          </a:r>
          <a:r>
            <a:rPr lang="en-GB" sz="1300" b="1" dirty="0" smtClean="0">
              <a:solidFill>
                <a:schemeClr val="tx1"/>
              </a:solidFill>
              <a:effectLst/>
              <a:latin typeface="Trebuchet MS" pitchFamily="34" charset="0"/>
            </a:rPr>
            <a:t>&amp; </a:t>
          </a:r>
          <a:r>
            <a:rPr lang="en-GB" sz="1300" b="1" dirty="0" smtClean="0">
              <a:solidFill>
                <a:schemeClr val="tx1"/>
              </a:solidFill>
              <a:effectLst/>
              <a:latin typeface="Trebuchet MS" pitchFamily="34" charset="0"/>
            </a:rPr>
            <a:t>organisational values, interests </a:t>
          </a:r>
          <a:r>
            <a:rPr lang="en-GB" sz="1300" b="1" dirty="0" smtClean="0">
              <a:solidFill>
                <a:schemeClr val="tx1"/>
              </a:solidFill>
              <a:effectLst/>
              <a:latin typeface="Trebuchet MS" pitchFamily="34" charset="0"/>
            </a:rPr>
            <a:t>&amp; </a:t>
          </a:r>
          <a:r>
            <a:rPr lang="en-GB" sz="1300" b="1" dirty="0" smtClean="0">
              <a:solidFill>
                <a:schemeClr val="tx1"/>
              </a:solidFill>
              <a:effectLst/>
              <a:latin typeface="Trebuchet MS" pitchFamily="34" charset="0"/>
            </a:rPr>
            <a:t>background</a:t>
          </a:r>
          <a:endParaRPr lang="en-GB" sz="1300" b="1" dirty="0">
            <a:solidFill>
              <a:schemeClr val="tx1"/>
            </a:solidFill>
            <a:effectLst/>
            <a:latin typeface="Trebuchet MS" pitchFamily="34" charset="0"/>
          </a:endParaRPr>
        </a:p>
      </dgm:t>
    </dgm:pt>
    <dgm:pt modelId="{D627185E-8B1E-45EF-B811-D3B6C6D1AD77}" type="parTrans" cxnId="{FDF4DCF8-359F-43F4-82BD-EE2D56C6BF92}">
      <dgm:prSet/>
      <dgm:spPr/>
      <dgm:t>
        <a:bodyPr/>
        <a:lstStyle/>
        <a:p>
          <a:endParaRPr lang="en-GB"/>
        </a:p>
      </dgm:t>
    </dgm:pt>
    <dgm:pt modelId="{9422B94B-C3BE-43ED-B0A0-86520277E163}" type="sibTrans" cxnId="{FDF4DCF8-359F-43F4-82BD-EE2D56C6BF92}">
      <dgm:prSet/>
      <dgm:spPr/>
      <dgm:t>
        <a:bodyPr/>
        <a:lstStyle/>
        <a:p>
          <a:endParaRPr lang="en-GB"/>
        </a:p>
      </dgm:t>
    </dgm:pt>
    <dgm:pt modelId="{55861862-256C-4CB4-843B-649098B08C63}">
      <dgm:prSet phldrT="[Text]" custT="1"/>
      <dgm:spPr>
        <a:solidFill>
          <a:srgbClr val="FF0000"/>
        </a:solidFill>
        <a:ln>
          <a:solidFill>
            <a:schemeClr val="accent1"/>
          </a:solidFill>
        </a:ln>
      </dgm:spPr>
      <dgm:t>
        <a:bodyPr/>
        <a:lstStyle/>
        <a:p>
          <a:r>
            <a:rPr lang="en-GB" sz="1400" b="1" dirty="0" smtClean="0">
              <a:solidFill>
                <a:schemeClr val="bg1"/>
              </a:solidFill>
              <a:effectLst/>
              <a:latin typeface="Trebuchet MS" pitchFamily="34" charset="0"/>
            </a:rPr>
            <a:t>Competing priorities</a:t>
          </a:r>
          <a:endParaRPr lang="en-GB" sz="1400" b="1" dirty="0">
            <a:solidFill>
              <a:schemeClr val="bg1"/>
            </a:solidFill>
            <a:effectLst/>
            <a:latin typeface="Trebuchet MS" pitchFamily="34" charset="0"/>
          </a:endParaRPr>
        </a:p>
      </dgm:t>
    </dgm:pt>
    <dgm:pt modelId="{D434263A-91BD-4A06-8FD7-F134FC8AAB23}" type="parTrans" cxnId="{5B004DE2-96FA-4631-A82F-B950DA4B7A19}">
      <dgm:prSet/>
      <dgm:spPr/>
      <dgm:t>
        <a:bodyPr/>
        <a:lstStyle/>
        <a:p>
          <a:endParaRPr lang="en-GB"/>
        </a:p>
      </dgm:t>
    </dgm:pt>
    <dgm:pt modelId="{981A3FC1-BEEA-418D-9E11-5E88F59AFBB4}" type="sibTrans" cxnId="{5B004DE2-96FA-4631-A82F-B950DA4B7A19}">
      <dgm:prSet/>
      <dgm:spPr/>
      <dgm:t>
        <a:bodyPr/>
        <a:lstStyle/>
        <a:p>
          <a:endParaRPr lang="en-GB"/>
        </a:p>
      </dgm:t>
    </dgm:pt>
    <dgm:pt modelId="{F8CEEACE-4507-4548-B808-82E5A7227B16}">
      <dgm:prSet phldrT="[Text]" custT="1"/>
      <dgm:spPr>
        <a:solidFill>
          <a:schemeClr val="accent2"/>
        </a:solidFill>
      </dgm:spPr>
      <dgm:t>
        <a:bodyPr/>
        <a:lstStyle/>
        <a:p>
          <a:r>
            <a:rPr lang="en-GB" sz="1400" dirty="0" smtClean="0">
              <a:latin typeface="Trebuchet MS" pitchFamily="34" charset="0"/>
            </a:rPr>
            <a:t>Integration of education </a:t>
          </a:r>
          <a:r>
            <a:rPr lang="en-GB" sz="1400" dirty="0" smtClean="0">
              <a:latin typeface="Trebuchet MS" pitchFamily="34" charset="0"/>
            </a:rPr>
            <a:t>&amp; </a:t>
          </a:r>
          <a:r>
            <a:rPr lang="en-GB" sz="1400" dirty="0" smtClean="0">
              <a:latin typeface="Trebuchet MS" pitchFamily="34" charset="0"/>
            </a:rPr>
            <a:t>health</a:t>
          </a:r>
          <a:endParaRPr lang="en-GB" sz="1400" dirty="0">
            <a:latin typeface="Trebuchet MS" pitchFamily="34" charset="0"/>
          </a:endParaRPr>
        </a:p>
      </dgm:t>
    </dgm:pt>
    <dgm:pt modelId="{25EC67AE-AE07-4B47-A618-2FC52F0FFFF4}" type="parTrans" cxnId="{D0DE0BAB-435D-4C62-9C03-188A2D1853C6}">
      <dgm:prSet/>
      <dgm:spPr/>
      <dgm:t>
        <a:bodyPr/>
        <a:lstStyle/>
        <a:p>
          <a:endParaRPr lang="en-GB"/>
        </a:p>
      </dgm:t>
    </dgm:pt>
    <dgm:pt modelId="{735766DD-D45A-4F47-B7CC-9A53E1617713}" type="sibTrans" cxnId="{D0DE0BAB-435D-4C62-9C03-188A2D1853C6}">
      <dgm:prSet/>
      <dgm:spPr/>
      <dgm:t>
        <a:bodyPr/>
        <a:lstStyle/>
        <a:p>
          <a:endParaRPr lang="en-GB"/>
        </a:p>
      </dgm:t>
    </dgm:pt>
    <dgm:pt modelId="{7BBD04A1-FBC7-4E4C-9AC0-8D29AFB444A4}">
      <dgm:prSet phldrT="[Text]" custT="1"/>
      <dgm:spPr>
        <a:solidFill>
          <a:srgbClr val="FF0066"/>
        </a:solidFill>
      </dgm:spPr>
      <dgm:t>
        <a:bodyPr/>
        <a:lstStyle/>
        <a:p>
          <a:r>
            <a:rPr lang="en-GB" sz="1400" b="1" dirty="0" smtClean="0">
              <a:solidFill>
                <a:schemeClr val="bg1"/>
              </a:solidFill>
              <a:latin typeface="Trebuchet MS" pitchFamily="34" charset="0"/>
            </a:rPr>
            <a:t>Access to expertise </a:t>
          </a:r>
          <a:r>
            <a:rPr lang="en-GB" sz="1400" b="1" dirty="0" smtClean="0">
              <a:solidFill>
                <a:schemeClr val="bg1"/>
              </a:solidFill>
              <a:latin typeface="Trebuchet MS" pitchFamily="34" charset="0"/>
            </a:rPr>
            <a:t>&amp; </a:t>
          </a:r>
          <a:r>
            <a:rPr lang="en-GB" sz="1400" b="1" dirty="0" smtClean="0">
              <a:solidFill>
                <a:schemeClr val="bg1"/>
              </a:solidFill>
              <a:latin typeface="Trebuchet MS" pitchFamily="34" charset="0"/>
            </a:rPr>
            <a:t>knowledge</a:t>
          </a:r>
          <a:endParaRPr lang="en-GB" sz="1400" b="1" dirty="0">
            <a:solidFill>
              <a:schemeClr val="bg1"/>
            </a:solidFill>
            <a:latin typeface="Trebuchet MS" pitchFamily="34" charset="0"/>
          </a:endParaRPr>
        </a:p>
      </dgm:t>
    </dgm:pt>
    <dgm:pt modelId="{A890615E-1AE8-4AAC-BD40-C704287F97A8}" type="parTrans" cxnId="{A2432668-A9E8-493D-BDAE-B1F61A033ED0}">
      <dgm:prSet/>
      <dgm:spPr/>
      <dgm:t>
        <a:bodyPr/>
        <a:lstStyle/>
        <a:p>
          <a:endParaRPr lang="en-GB"/>
        </a:p>
      </dgm:t>
    </dgm:pt>
    <dgm:pt modelId="{9B9D32B5-6E71-4D7B-9D62-B81F38784B1A}" type="sibTrans" cxnId="{A2432668-A9E8-493D-BDAE-B1F61A033ED0}">
      <dgm:prSet/>
      <dgm:spPr/>
      <dgm:t>
        <a:bodyPr/>
        <a:lstStyle/>
        <a:p>
          <a:endParaRPr lang="en-GB"/>
        </a:p>
      </dgm:t>
    </dgm:pt>
    <dgm:pt modelId="{DE8D265B-C882-435A-B8AD-89F6394A35A7}">
      <dgm:prSet phldrT="[Text]" custT="1"/>
      <dgm:spPr>
        <a:solidFill>
          <a:srgbClr val="00FFFF"/>
        </a:solidFill>
      </dgm:spPr>
      <dgm:t>
        <a:bodyPr/>
        <a:lstStyle/>
        <a:p>
          <a:r>
            <a:rPr lang="en-GB" sz="1400" dirty="0" smtClean="0">
              <a:solidFill>
                <a:schemeClr val="tx1"/>
              </a:solidFill>
              <a:effectLst/>
              <a:latin typeface="Trebuchet MS" pitchFamily="34" charset="0"/>
            </a:rPr>
            <a:t>How initial teacher training is organised</a:t>
          </a:r>
          <a:endParaRPr lang="en-GB" sz="1400" dirty="0">
            <a:solidFill>
              <a:schemeClr val="tx1"/>
            </a:solidFill>
            <a:effectLst/>
            <a:latin typeface="Trebuchet MS" pitchFamily="34" charset="0"/>
          </a:endParaRPr>
        </a:p>
      </dgm:t>
    </dgm:pt>
    <dgm:pt modelId="{CF84D8F9-C7CE-4F02-BA70-EB15C6528C48}" type="parTrans" cxnId="{88DF3DFF-0093-4E12-A3D0-B7AFE3545B2B}">
      <dgm:prSet/>
      <dgm:spPr/>
      <dgm:t>
        <a:bodyPr/>
        <a:lstStyle/>
        <a:p>
          <a:endParaRPr lang="en-GB"/>
        </a:p>
      </dgm:t>
    </dgm:pt>
    <dgm:pt modelId="{CE29564D-8F4F-4070-AD8E-787CAE948349}" type="sibTrans" cxnId="{88DF3DFF-0093-4E12-A3D0-B7AFE3545B2B}">
      <dgm:prSet/>
      <dgm:spPr/>
      <dgm:t>
        <a:bodyPr/>
        <a:lstStyle/>
        <a:p>
          <a:endParaRPr lang="en-GB"/>
        </a:p>
      </dgm:t>
    </dgm:pt>
    <dgm:pt modelId="{52472FAB-9E70-4B14-AB10-158E4341DBC0}">
      <dgm:prSet phldrT="[Text]" custT="1"/>
      <dgm:spPr>
        <a:solidFill>
          <a:srgbClr val="009900"/>
        </a:solidFill>
      </dgm:spPr>
      <dgm:t>
        <a:bodyPr/>
        <a:lstStyle/>
        <a:p>
          <a:r>
            <a:rPr lang="en-GB" sz="1200" b="1" dirty="0" smtClean="0">
              <a:solidFill>
                <a:schemeClr val="tx1"/>
              </a:solidFill>
              <a:effectLst/>
              <a:latin typeface="Trebuchet MS" pitchFamily="34" charset="0"/>
            </a:rPr>
            <a:t>Communication &amp; </a:t>
          </a:r>
          <a:r>
            <a:rPr lang="en-GB" sz="1200" b="1" dirty="0" smtClean="0">
              <a:solidFill>
                <a:schemeClr val="tx1"/>
              </a:solidFill>
              <a:effectLst/>
              <a:latin typeface="Trebuchet MS" pitchFamily="34" charset="0"/>
            </a:rPr>
            <a:t>relationships</a:t>
          </a:r>
          <a:endParaRPr lang="en-GB" sz="1200" b="1" dirty="0">
            <a:solidFill>
              <a:schemeClr val="tx1"/>
            </a:solidFill>
            <a:effectLst/>
            <a:latin typeface="Trebuchet MS" pitchFamily="34" charset="0"/>
          </a:endParaRPr>
        </a:p>
      </dgm:t>
    </dgm:pt>
    <dgm:pt modelId="{C508BB64-2B5C-4BB0-A444-F19AD86F01C0}" type="parTrans" cxnId="{3B68C87E-696E-496F-B8C2-877AF1577366}">
      <dgm:prSet/>
      <dgm:spPr/>
      <dgm:t>
        <a:bodyPr/>
        <a:lstStyle/>
        <a:p>
          <a:endParaRPr lang="en-GB"/>
        </a:p>
      </dgm:t>
    </dgm:pt>
    <dgm:pt modelId="{5B557A1D-5685-4B84-A1EC-80D58E8E8C7C}" type="sibTrans" cxnId="{3B68C87E-696E-496F-B8C2-877AF1577366}">
      <dgm:prSet/>
      <dgm:spPr/>
      <dgm:t>
        <a:bodyPr/>
        <a:lstStyle/>
        <a:p>
          <a:endParaRPr lang="en-GB"/>
        </a:p>
      </dgm:t>
    </dgm:pt>
    <dgm:pt modelId="{21EC39E7-629B-422E-BF39-FE3E398B1436}" type="pres">
      <dgm:prSet presAssocID="{D8C0DB05-2410-4CA5-B08B-BBE201BA0603}" presName="cycle" presStyleCnt="0">
        <dgm:presLayoutVars>
          <dgm:chMax val="1"/>
          <dgm:dir/>
          <dgm:animLvl val="ctr"/>
          <dgm:resizeHandles val="exact"/>
        </dgm:presLayoutVars>
      </dgm:prSet>
      <dgm:spPr/>
      <dgm:t>
        <a:bodyPr/>
        <a:lstStyle/>
        <a:p>
          <a:endParaRPr lang="en-GB"/>
        </a:p>
      </dgm:t>
    </dgm:pt>
    <dgm:pt modelId="{B14C917C-E5DC-4EFD-A745-466A694CA0E5}" type="pres">
      <dgm:prSet presAssocID="{7FA880E8-8B27-4B44-8245-ECA03017DB41}" presName="centerShape" presStyleLbl="node0" presStyleIdx="0" presStyleCnt="1"/>
      <dgm:spPr/>
      <dgm:t>
        <a:bodyPr/>
        <a:lstStyle/>
        <a:p>
          <a:endParaRPr lang="en-GB"/>
        </a:p>
      </dgm:t>
    </dgm:pt>
    <dgm:pt modelId="{55B464C0-3D31-4875-BBEE-A5723DA84C54}" type="pres">
      <dgm:prSet presAssocID="{D627185E-8B1E-45EF-B811-D3B6C6D1AD77}" presName="Name9" presStyleLbl="parChTrans1D2" presStyleIdx="0" presStyleCnt="6"/>
      <dgm:spPr/>
      <dgm:t>
        <a:bodyPr/>
        <a:lstStyle/>
        <a:p>
          <a:endParaRPr lang="en-GB"/>
        </a:p>
      </dgm:t>
    </dgm:pt>
    <dgm:pt modelId="{354A0F1C-EA4B-4E8C-9C92-01D56DCEA332}" type="pres">
      <dgm:prSet presAssocID="{D627185E-8B1E-45EF-B811-D3B6C6D1AD77}" presName="connTx" presStyleLbl="parChTrans1D2" presStyleIdx="0" presStyleCnt="6"/>
      <dgm:spPr/>
      <dgm:t>
        <a:bodyPr/>
        <a:lstStyle/>
        <a:p>
          <a:endParaRPr lang="en-GB"/>
        </a:p>
      </dgm:t>
    </dgm:pt>
    <dgm:pt modelId="{5FAF80B7-C28E-4DCD-9DAF-0F8DBAEF73BB}" type="pres">
      <dgm:prSet presAssocID="{8482F2DD-EF04-452D-A3C7-68965E6BDB51}" presName="node" presStyleLbl="node1" presStyleIdx="0" presStyleCnt="6" custScaleX="113033" custScaleY="113033">
        <dgm:presLayoutVars>
          <dgm:bulletEnabled val="1"/>
        </dgm:presLayoutVars>
      </dgm:prSet>
      <dgm:spPr/>
      <dgm:t>
        <a:bodyPr/>
        <a:lstStyle/>
        <a:p>
          <a:endParaRPr lang="en-GB"/>
        </a:p>
      </dgm:t>
    </dgm:pt>
    <dgm:pt modelId="{50F3F651-39EF-4749-B75E-6D8A95659F2B}" type="pres">
      <dgm:prSet presAssocID="{D434263A-91BD-4A06-8FD7-F134FC8AAB23}" presName="Name9" presStyleLbl="parChTrans1D2" presStyleIdx="1" presStyleCnt="6"/>
      <dgm:spPr/>
      <dgm:t>
        <a:bodyPr/>
        <a:lstStyle/>
        <a:p>
          <a:endParaRPr lang="en-GB"/>
        </a:p>
      </dgm:t>
    </dgm:pt>
    <dgm:pt modelId="{157742C8-607C-40D1-8FF8-14D3DDAB24FA}" type="pres">
      <dgm:prSet presAssocID="{D434263A-91BD-4A06-8FD7-F134FC8AAB23}" presName="connTx" presStyleLbl="parChTrans1D2" presStyleIdx="1" presStyleCnt="6"/>
      <dgm:spPr/>
      <dgm:t>
        <a:bodyPr/>
        <a:lstStyle/>
        <a:p>
          <a:endParaRPr lang="en-GB"/>
        </a:p>
      </dgm:t>
    </dgm:pt>
    <dgm:pt modelId="{32915B8C-3FF3-43CB-BAA5-93C0C0C1FC8B}" type="pres">
      <dgm:prSet presAssocID="{55861862-256C-4CB4-843B-649098B08C63}" presName="node" presStyleLbl="node1" presStyleIdx="1" presStyleCnt="6" custScaleX="113033" custScaleY="113033">
        <dgm:presLayoutVars>
          <dgm:bulletEnabled val="1"/>
        </dgm:presLayoutVars>
      </dgm:prSet>
      <dgm:spPr/>
      <dgm:t>
        <a:bodyPr/>
        <a:lstStyle/>
        <a:p>
          <a:endParaRPr lang="en-GB"/>
        </a:p>
      </dgm:t>
    </dgm:pt>
    <dgm:pt modelId="{1734FD27-DC17-4D76-9617-56A17FFD3379}" type="pres">
      <dgm:prSet presAssocID="{25EC67AE-AE07-4B47-A618-2FC52F0FFFF4}" presName="Name9" presStyleLbl="parChTrans1D2" presStyleIdx="2" presStyleCnt="6"/>
      <dgm:spPr/>
      <dgm:t>
        <a:bodyPr/>
        <a:lstStyle/>
        <a:p>
          <a:endParaRPr lang="en-GB"/>
        </a:p>
      </dgm:t>
    </dgm:pt>
    <dgm:pt modelId="{D3E8B40B-1FC7-40AD-AD31-5B7048717127}" type="pres">
      <dgm:prSet presAssocID="{25EC67AE-AE07-4B47-A618-2FC52F0FFFF4}" presName="connTx" presStyleLbl="parChTrans1D2" presStyleIdx="2" presStyleCnt="6"/>
      <dgm:spPr/>
      <dgm:t>
        <a:bodyPr/>
        <a:lstStyle/>
        <a:p>
          <a:endParaRPr lang="en-GB"/>
        </a:p>
      </dgm:t>
    </dgm:pt>
    <dgm:pt modelId="{8C6B6B26-B28E-4F0C-8C14-96CCDB227D3E}" type="pres">
      <dgm:prSet presAssocID="{F8CEEACE-4507-4548-B808-82E5A7227B16}" presName="node" presStyleLbl="node1" presStyleIdx="2" presStyleCnt="6" custScaleX="113033" custScaleY="113033">
        <dgm:presLayoutVars>
          <dgm:bulletEnabled val="1"/>
        </dgm:presLayoutVars>
      </dgm:prSet>
      <dgm:spPr/>
      <dgm:t>
        <a:bodyPr/>
        <a:lstStyle/>
        <a:p>
          <a:endParaRPr lang="en-GB"/>
        </a:p>
      </dgm:t>
    </dgm:pt>
    <dgm:pt modelId="{30A08EA7-5CE8-4267-B2E8-6E9711481C9E}" type="pres">
      <dgm:prSet presAssocID="{A890615E-1AE8-4AAC-BD40-C704287F97A8}" presName="Name9" presStyleLbl="parChTrans1D2" presStyleIdx="3" presStyleCnt="6"/>
      <dgm:spPr/>
      <dgm:t>
        <a:bodyPr/>
        <a:lstStyle/>
        <a:p>
          <a:endParaRPr lang="en-GB"/>
        </a:p>
      </dgm:t>
    </dgm:pt>
    <dgm:pt modelId="{1C8F9ADD-2CE3-4A85-A2B1-0887C13C16C6}" type="pres">
      <dgm:prSet presAssocID="{A890615E-1AE8-4AAC-BD40-C704287F97A8}" presName="connTx" presStyleLbl="parChTrans1D2" presStyleIdx="3" presStyleCnt="6"/>
      <dgm:spPr/>
      <dgm:t>
        <a:bodyPr/>
        <a:lstStyle/>
        <a:p>
          <a:endParaRPr lang="en-GB"/>
        </a:p>
      </dgm:t>
    </dgm:pt>
    <dgm:pt modelId="{977726FD-A7EF-4915-81B4-A8281434C410}" type="pres">
      <dgm:prSet presAssocID="{7BBD04A1-FBC7-4E4C-9AC0-8D29AFB444A4}" presName="node" presStyleLbl="node1" presStyleIdx="3" presStyleCnt="6" custScaleX="113033" custScaleY="113033">
        <dgm:presLayoutVars>
          <dgm:bulletEnabled val="1"/>
        </dgm:presLayoutVars>
      </dgm:prSet>
      <dgm:spPr/>
      <dgm:t>
        <a:bodyPr/>
        <a:lstStyle/>
        <a:p>
          <a:endParaRPr lang="en-GB"/>
        </a:p>
      </dgm:t>
    </dgm:pt>
    <dgm:pt modelId="{4D62158A-BC21-4C34-99EB-68ECB9C1C6D6}" type="pres">
      <dgm:prSet presAssocID="{CF84D8F9-C7CE-4F02-BA70-EB15C6528C48}" presName="Name9" presStyleLbl="parChTrans1D2" presStyleIdx="4" presStyleCnt="6"/>
      <dgm:spPr/>
      <dgm:t>
        <a:bodyPr/>
        <a:lstStyle/>
        <a:p>
          <a:endParaRPr lang="en-GB"/>
        </a:p>
      </dgm:t>
    </dgm:pt>
    <dgm:pt modelId="{BFA7BCF2-7892-4258-8078-04C692FE9C5C}" type="pres">
      <dgm:prSet presAssocID="{CF84D8F9-C7CE-4F02-BA70-EB15C6528C48}" presName="connTx" presStyleLbl="parChTrans1D2" presStyleIdx="4" presStyleCnt="6"/>
      <dgm:spPr/>
      <dgm:t>
        <a:bodyPr/>
        <a:lstStyle/>
        <a:p>
          <a:endParaRPr lang="en-GB"/>
        </a:p>
      </dgm:t>
    </dgm:pt>
    <dgm:pt modelId="{7EF40BFB-7BDE-4F37-86F0-575314552298}" type="pres">
      <dgm:prSet presAssocID="{DE8D265B-C882-435A-B8AD-89F6394A35A7}" presName="node" presStyleLbl="node1" presStyleIdx="4" presStyleCnt="6" custScaleX="113033" custScaleY="113033">
        <dgm:presLayoutVars>
          <dgm:bulletEnabled val="1"/>
        </dgm:presLayoutVars>
      </dgm:prSet>
      <dgm:spPr/>
      <dgm:t>
        <a:bodyPr/>
        <a:lstStyle/>
        <a:p>
          <a:endParaRPr lang="en-GB"/>
        </a:p>
      </dgm:t>
    </dgm:pt>
    <dgm:pt modelId="{8BB21F4F-00C9-4C73-A830-32745FA0A689}" type="pres">
      <dgm:prSet presAssocID="{C508BB64-2B5C-4BB0-A444-F19AD86F01C0}" presName="Name9" presStyleLbl="parChTrans1D2" presStyleIdx="5" presStyleCnt="6"/>
      <dgm:spPr/>
      <dgm:t>
        <a:bodyPr/>
        <a:lstStyle/>
        <a:p>
          <a:endParaRPr lang="en-GB"/>
        </a:p>
      </dgm:t>
    </dgm:pt>
    <dgm:pt modelId="{DE2ACB8D-C436-40A3-9C45-F4145B75F6CD}" type="pres">
      <dgm:prSet presAssocID="{C508BB64-2B5C-4BB0-A444-F19AD86F01C0}" presName="connTx" presStyleLbl="parChTrans1D2" presStyleIdx="5" presStyleCnt="6"/>
      <dgm:spPr/>
      <dgm:t>
        <a:bodyPr/>
        <a:lstStyle/>
        <a:p>
          <a:endParaRPr lang="en-GB"/>
        </a:p>
      </dgm:t>
    </dgm:pt>
    <dgm:pt modelId="{A068B847-95C1-4556-9D7A-FB123BDBFC35}" type="pres">
      <dgm:prSet presAssocID="{52472FAB-9E70-4B14-AB10-158E4341DBC0}" presName="node" presStyleLbl="node1" presStyleIdx="5" presStyleCnt="6" custScaleX="113033" custScaleY="113033" custRadScaleRad="101043" custRadScaleInc="1299">
        <dgm:presLayoutVars>
          <dgm:bulletEnabled val="1"/>
        </dgm:presLayoutVars>
      </dgm:prSet>
      <dgm:spPr/>
      <dgm:t>
        <a:bodyPr/>
        <a:lstStyle/>
        <a:p>
          <a:endParaRPr lang="en-GB"/>
        </a:p>
      </dgm:t>
    </dgm:pt>
  </dgm:ptLst>
  <dgm:cxnLst>
    <dgm:cxn modelId="{7A1B9DB9-6633-4314-855A-B1A94FFA3C1C}" type="presOf" srcId="{CF84D8F9-C7CE-4F02-BA70-EB15C6528C48}" destId="{4D62158A-BC21-4C34-99EB-68ECB9C1C6D6}" srcOrd="0" destOrd="0" presId="urn:microsoft.com/office/officeart/2005/8/layout/radial1"/>
    <dgm:cxn modelId="{722C4E71-732F-4D56-93B5-2962E48D0035}" srcId="{D8C0DB05-2410-4CA5-B08B-BBE201BA0603}" destId="{7FA880E8-8B27-4B44-8245-ECA03017DB41}" srcOrd="0" destOrd="0" parTransId="{EF4FC36A-4827-4641-B4D3-F385E6846E1A}" sibTransId="{7A42ED92-648F-42B3-9AFA-78E536FDECCB}"/>
    <dgm:cxn modelId="{3F028DF0-CFE6-4585-A626-5580F86BC035}" type="presOf" srcId="{D627185E-8B1E-45EF-B811-D3B6C6D1AD77}" destId="{55B464C0-3D31-4875-BBEE-A5723DA84C54}" srcOrd="0" destOrd="0" presId="urn:microsoft.com/office/officeart/2005/8/layout/radial1"/>
    <dgm:cxn modelId="{2F79A704-D098-4FD3-B13F-6AA8D6D12D9B}" type="presOf" srcId="{25EC67AE-AE07-4B47-A618-2FC52F0FFFF4}" destId="{1734FD27-DC17-4D76-9617-56A17FFD3379}" srcOrd="0" destOrd="0" presId="urn:microsoft.com/office/officeart/2005/8/layout/radial1"/>
    <dgm:cxn modelId="{668FE200-19E5-4606-B3C7-27A551E0AA02}" type="presOf" srcId="{25EC67AE-AE07-4B47-A618-2FC52F0FFFF4}" destId="{D3E8B40B-1FC7-40AD-AD31-5B7048717127}" srcOrd="1" destOrd="0" presId="urn:microsoft.com/office/officeart/2005/8/layout/radial1"/>
    <dgm:cxn modelId="{DF3C5015-499E-44AD-83CA-B5A7CD276C94}" type="presOf" srcId="{C508BB64-2B5C-4BB0-A444-F19AD86F01C0}" destId="{8BB21F4F-00C9-4C73-A830-32745FA0A689}" srcOrd="0" destOrd="0" presId="urn:microsoft.com/office/officeart/2005/8/layout/radial1"/>
    <dgm:cxn modelId="{BE7B80EA-7B23-4648-825F-637772670A52}" type="presOf" srcId="{D434263A-91BD-4A06-8FD7-F134FC8AAB23}" destId="{157742C8-607C-40D1-8FF8-14D3DDAB24FA}" srcOrd="1" destOrd="0" presId="urn:microsoft.com/office/officeart/2005/8/layout/radial1"/>
    <dgm:cxn modelId="{FDF4DCF8-359F-43F4-82BD-EE2D56C6BF92}" srcId="{7FA880E8-8B27-4B44-8245-ECA03017DB41}" destId="{8482F2DD-EF04-452D-A3C7-68965E6BDB51}" srcOrd="0" destOrd="0" parTransId="{D627185E-8B1E-45EF-B811-D3B6C6D1AD77}" sibTransId="{9422B94B-C3BE-43ED-B0A0-86520277E163}"/>
    <dgm:cxn modelId="{4305C16D-3C05-46A2-9804-238D485DB4AD}" type="presOf" srcId="{7BBD04A1-FBC7-4E4C-9AC0-8D29AFB444A4}" destId="{977726FD-A7EF-4915-81B4-A8281434C410}" srcOrd="0" destOrd="0" presId="urn:microsoft.com/office/officeart/2005/8/layout/radial1"/>
    <dgm:cxn modelId="{07C7DDA1-8697-4793-A480-7D7F4FAF527A}" type="presOf" srcId="{D8C0DB05-2410-4CA5-B08B-BBE201BA0603}" destId="{21EC39E7-629B-422E-BF39-FE3E398B1436}" srcOrd="0" destOrd="0" presId="urn:microsoft.com/office/officeart/2005/8/layout/radial1"/>
    <dgm:cxn modelId="{C33BA89B-E7A9-49F6-9AE2-36975101C26A}" type="presOf" srcId="{7FA880E8-8B27-4B44-8245-ECA03017DB41}" destId="{B14C917C-E5DC-4EFD-A745-466A694CA0E5}" srcOrd="0" destOrd="0" presId="urn:microsoft.com/office/officeart/2005/8/layout/radial1"/>
    <dgm:cxn modelId="{17122587-4711-4EF1-A5E6-C70D9CD46B6D}" type="presOf" srcId="{CF84D8F9-C7CE-4F02-BA70-EB15C6528C48}" destId="{BFA7BCF2-7892-4258-8078-04C692FE9C5C}" srcOrd="1" destOrd="0" presId="urn:microsoft.com/office/officeart/2005/8/layout/radial1"/>
    <dgm:cxn modelId="{226EB9E9-A6A4-4049-A993-FE4471C42E4F}" type="presOf" srcId="{D434263A-91BD-4A06-8FD7-F134FC8AAB23}" destId="{50F3F651-39EF-4749-B75E-6D8A95659F2B}" srcOrd="0" destOrd="0" presId="urn:microsoft.com/office/officeart/2005/8/layout/radial1"/>
    <dgm:cxn modelId="{5E9FEA71-F206-413F-A81D-343EDB117B50}" type="presOf" srcId="{D627185E-8B1E-45EF-B811-D3B6C6D1AD77}" destId="{354A0F1C-EA4B-4E8C-9C92-01D56DCEA332}" srcOrd="1" destOrd="0" presId="urn:microsoft.com/office/officeart/2005/8/layout/radial1"/>
    <dgm:cxn modelId="{EAAAF10B-A207-4E02-B098-776590B9FF1A}" type="presOf" srcId="{52472FAB-9E70-4B14-AB10-158E4341DBC0}" destId="{A068B847-95C1-4556-9D7A-FB123BDBFC35}" srcOrd="0" destOrd="0" presId="urn:microsoft.com/office/officeart/2005/8/layout/radial1"/>
    <dgm:cxn modelId="{5B004DE2-96FA-4631-A82F-B950DA4B7A19}" srcId="{7FA880E8-8B27-4B44-8245-ECA03017DB41}" destId="{55861862-256C-4CB4-843B-649098B08C63}" srcOrd="1" destOrd="0" parTransId="{D434263A-91BD-4A06-8FD7-F134FC8AAB23}" sibTransId="{981A3FC1-BEEA-418D-9E11-5E88F59AFBB4}"/>
    <dgm:cxn modelId="{55057B33-DFC1-441A-B852-D43485E710CE}" type="presOf" srcId="{A890615E-1AE8-4AAC-BD40-C704287F97A8}" destId="{30A08EA7-5CE8-4267-B2E8-6E9711481C9E}" srcOrd="0" destOrd="0" presId="urn:microsoft.com/office/officeart/2005/8/layout/radial1"/>
    <dgm:cxn modelId="{88DF3DFF-0093-4E12-A3D0-B7AFE3545B2B}" srcId="{7FA880E8-8B27-4B44-8245-ECA03017DB41}" destId="{DE8D265B-C882-435A-B8AD-89F6394A35A7}" srcOrd="4" destOrd="0" parTransId="{CF84D8F9-C7CE-4F02-BA70-EB15C6528C48}" sibTransId="{CE29564D-8F4F-4070-AD8E-787CAE948349}"/>
    <dgm:cxn modelId="{A2432668-A9E8-493D-BDAE-B1F61A033ED0}" srcId="{7FA880E8-8B27-4B44-8245-ECA03017DB41}" destId="{7BBD04A1-FBC7-4E4C-9AC0-8D29AFB444A4}" srcOrd="3" destOrd="0" parTransId="{A890615E-1AE8-4AAC-BD40-C704287F97A8}" sibTransId="{9B9D32B5-6E71-4D7B-9D62-B81F38784B1A}"/>
    <dgm:cxn modelId="{D0DE0BAB-435D-4C62-9C03-188A2D1853C6}" srcId="{7FA880E8-8B27-4B44-8245-ECA03017DB41}" destId="{F8CEEACE-4507-4548-B808-82E5A7227B16}" srcOrd="2" destOrd="0" parTransId="{25EC67AE-AE07-4B47-A618-2FC52F0FFFF4}" sibTransId="{735766DD-D45A-4F47-B7CC-9A53E1617713}"/>
    <dgm:cxn modelId="{68CF5F33-18FF-460B-B1C3-6FECD3951A81}" type="presOf" srcId="{55861862-256C-4CB4-843B-649098B08C63}" destId="{32915B8C-3FF3-43CB-BAA5-93C0C0C1FC8B}" srcOrd="0" destOrd="0" presId="urn:microsoft.com/office/officeart/2005/8/layout/radial1"/>
    <dgm:cxn modelId="{B8E46CED-3443-4F28-A6F5-40C4E38BA6BA}" type="presOf" srcId="{DE8D265B-C882-435A-B8AD-89F6394A35A7}" destId="{7EF40BFB-7BDE-4F37-86F0-575314552298}" srcOrd="0" destOrd="0" presId="urn:microsoft.com/office/officeart/2005/8/layout/radial1"/>
    <dgm:cxn modelId="{EDEAC518-BDA0-448C-A41B-69F80D45292C}" type="presOf" srcId="{C508BB64-2B5C-4BB0-A444-F19AD86F01C0}" destId="{DE2ACB8D-C436-40A3-9C45-F4145B75F6CD}" srcOrd="1" destOrd="0" presId="urn:microsoft.com/office/officeart/2005/8/layout/radial1"/>
    <dgm:cxn modelId="{3B68C87E-696E-496F-B8C2-877AF1577366}" srcId="{7FA880E8-8B27-4B44-8245-ECA03017DB41}" destId="{52472FAB-9E70-4B14-AB10-158E4341DBC0}" srcOrd="5" destOrd="0" parTransId="{C508BB64-2B5C-4BB0-A444-F19AD86F01C0}" sibTransId="{5B557A1D-5685-4B84-A1EC-80D58E8E8C7C}"/>
    <dgm:cxn modelId="{0F78684E-A610-4DC3-8799-65AD477B20CA}" type="presOf" srcId="{A890615E-1AE8-4AAC-BD40-C704287F97A8}" destId="{1C8F9ADD-2CE3-4A85-A2B1-0887C13C16C6}" srcOrd="1" destOrd="0" presId="urn:microsoft.com/office/officeart/2005/8/layout/radial1"/>
    <dgm:cxn modelId="{B108E67F-E154-4329-AAF5-928263E15D7D}" type="presOf" srcId="{8482F2DD-EF04-452D-A3C7-68965E6BDB51}" destId="{5FAF80B7-C28E-4DCD-9DAF-0F8DBAEF73BB}" srcOrd="0" destOrd="0" presId="urn:microsoft.com/office/officeart/2005/8/layout/radial1"/>
    <dgm:cxn modelId="{4CE131C9-D983-4A9E-8B7D-49975A67EEAF}" type="presOf" srcId="{F8CEEACE-4507-4548-B808-82E5A7227B16}" destId="{8C6B6B26-B28E-4F0C-8C14-96CCDB227D3E}" srcOrd="0" destOrd="0" presId="urn:microsoft.com/office/officeart/2005/8/layout/radial1"/>
    <dgm:cxn modelId="{4B681B1E-5090-4723-8A30-677CA77539F8}" type="presParOf" srcId="{21EC39E7-629B-422E-BF39-FE3E398B1436}" destId="{B14C917C-E5DC-4EFD-A745-466A694CA0E5}" srcOrd="0" destOrd="0" presId="urn:microsoft.com/office/officeart/2005/8/layout/radial1"/>
    <dgm:cxn modelId="{5EE2E671-DEB7-4E7E-BBE4-0076104ACAF8}" type="presParOf" srcId="{21EC39E7-629B-422E-BF39-FE3E398B1436}" destId="{55B464C0-3D31-4875-BBEE-A5723DA84C54}" srcOrd="1" destOrd="0" presId="urn:microsoft.com/office/officeart/2005/8/layout/radial1"/>
    <dgm:cxn modelId="{54B77F5A-4362-4B8A-B413-1398D8BA760D}" type="presParOf" srcId="{55B464C0-3D31-4875-BBEE-A5723DA84C54}" destId="{354A0F1C-EA4B-4E8C-9C92-01D56DCEA332}" srcOrd="0" destOrd="0" presId="urn:microsoft.com/office/officeart/2005/8/layout/radial1"/>
    <dgm:cxn modelId="{57597C63-2FCF-458A-A20B-F778FDC0C08E}" type="presParOf" srcId="{21EC39E7-629B-422E-BF39-FE3E398B1436}" destId="{5FAF80B7-C28E-4DCD-9DAF-0F8DBAEF73BB}" srcOrd="2" destOrd="0" presId="urn:microsoft.com/office/officeart/2005/8/layout/radial1"/>
    <dgm:cxn modelId="{50ADE7DD-1AB0-4C36-ABF5-27DBB5A05475}" type="presParOf" srcId="{21EC39E7-629B-422E-BF39-FE3E398B1436}" destId="{50F3F651-39EF-4749-B75E-6D8A95659F2B}" srcOrd="3" destOrd="0" presId="urn:microsoft.com/office/officeart/2005/8/layout/radial1"/>
    <dgm:cxn modelId="{D7237C8A-C587-433D-9B7B-2D45ED5E5BBC}" type="presParOf" srcId="{50F3F651-39EF-4749-B75E-6D8A95659F2B}" destId="{157742C8-607C-40D1-8FF8-14D3DDAB24FA}" srcOrd="0" destOrd="0" presId="urn:microsoft.com/office/officeart/2005/8/layout/radial1"/>
    <dgm:cxn modelId="{127A1C2F-58C3-4C47-AFBE-FD8ED59F7D9C}" type="presParOf" srcId="{21EC39E7-629B-422E-BF39-FE3E398B1436}" destId="{32915B8C-3FF3-43CB-BAA5-93C0C0C1FC8B}" srcOrd="4" destOrd="0" presId="urn:microsoft.com/office/officeart/2005/8/layout/radial1"/>
    <dgm:cxn modelId="{D3B8B6F8-ED4C-41C0-9C4B-F3A7A84F0293}" type="presParOf" srcId="{21EC39E7-629B-422E-BF39-FE3E398B1436}" destId="{1734FD27-DC17-4D76-9617-56A17FFD3379}" srcOrd="5" destOrd="0" presId="urn:microsoft.com/office/officeart/2005/8/layout/radial1"/>
    <dgm:cxn modelId="{8D84CDFC-5300-47FB-BD6A-CAA5084479CD}" type="presParOf" srcId="{1734FD27-DC17-4D76-9617-56A17FFD3379}" destId="{D3E8B40B-1FC7-40AD-AD31-5B7048717127}" srcOrd="0" destOrd="0" presId="urn:microsoft.com/office/officeart/2005/8/layout/radial1"/>
    <dgm:cxn modelId="{0DAA2A99-4209-452F-9037-A6B0B47A97D3}" type="presParOf" srcId="{21EC39E7-629B-422E-BF39-FE3E398B1436}" destId="{8C6B6B26-B28E-4F0C-8C14-96CCDB227D3E}" srcOrd="6" destOrd="0" presId="urn:microsoft.com/office/officeart/2005/8/layout/radial1"/>
    <dgm:cxn modelId="{8565DA72-90F8-4885-9A98-C95CDB5DC38F}" type="presParOf" srcId="{21EC39E7-629B-422E-BF39-FE3E398B1436}" destId="{30A08EA7-5CE8-4267-B2E8-6E9711481C9E}" srcOrd="7" destOrd="0" presId="urn:microsoft.com/office/officeart/2005/8/layout/radial1"/>
    <dgm:cxn modelId="{66F5C731-C91B-463C-B59B-D5A6AACD943C}" type="presParOf" srcId="{30A08EA7-5CE8-4267-B2E8-6E9711481C9E}" destId="{1C8F9ADD-2CE3-4A85-A2B1-0887C13C16C6}" srcOrd="0" destOrd="0" presId="urn:microsoft.com/office/officeart/2005/8/layout/radial1"/>
    <dgm:cxn modelId="{4525E706-290F-4F36-9662-DC4C9800EBB4}" type="presParOf" srcId="{21EC39E7-629B-422E-BF39-FE3E398B1436}" destId="{977726FD-A7EF-4915-81B4-A8281434C410}" srcOrd="8" destOrd="0" presId="urn:microsoft.com/office/officeart/2005/8/layout/radial1"/>
    <dgm:cxn modelId="{FC32C765-5709-48F3-9CC9-7ACF9C9E2778}" type="presParOf" srcId="{21EC39E7-629B-422E-BF39-FE3E398B1436}" destId="{4D62158A-BC21-4C34-99EB-68ECB9C1C6D6}" srcOrd="9" destOrd="0" presId="urn:microsoft.com/office/officeart/2005/8/layout/radial1"/>
    <dgm:cxn modelId="{2C3B3FEF-FC7D-4E50-B9B5-50EB7CA66F66}" type="presParOf" srcId="{4D62158A-BC21-4C34-99EB-68ECB9C1C6D6}" destId="{BFA7BCF2-7892-4258-8078-04C692FE9C5C}" srcOrd="0" destOrd="0" presId="urn:microsoft.com/office/officeart/2005/8/layout/radial1"/>
    <dgm:cxn modelId="{CFADE0FA-0868-44C8-80B4-1320F570E8BA}" type="presParOf" srcId="{21EC39E7-629B-422E-BF39-FE3E398B1436}" destId="{7EF40BFB-7BDE-4F37-86F0-575314552298}" srcOrd="10" destOrd="0" presId="urn:microsoft.com/office/officeart/2005/8/layout/radial1"/>
    <dgm:cxn modelId="{C8C8A1DB-C04C-41F7-8B44-CDBEBBC4A98D}" type="presParOf" srcId="{21EC39E7-629B-422E-BF39-FE3E398B1436}" destId="{8BB21F4F-00C9-4C73-A830-32745FA0A689}" srcOrd="11" destOrd="0" presId="urn:microsoft.com/office/officeart/2005/8/layout/radial1"/>
    <dgm:cxn modelId="{13E0728A-B141-4504-9BB7-99FFC56A033E}" type="presParOf" srcId="{8BB21F4F-00C9-4C73-A830-32745FA0A689}" destId="{DE2ACB8D-C436-40A3-9C45-F4145B75F6CD}" srcOrd="0" destOrd="0" presId="urn:microsoft.com/office/officeart/2005/8/layout/radial1"/>
    <dgm:cxn modelId="{9E4317B8-A04C-4FBE-A8FD-0EFA2475537E}" type="presParOf" srcId="{21EC39E7-629B-422E-BF39-FE3E398B1436}" destId="{A068B847-95C1-4556-9D7A-FB123BDBFC35}"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C917C-E5DC-4EFD-A745-466A694CA0E5}">
      <dsp:nvSpPr>
        <dsp:cNvPr id="0" name=""/>
        <dsp:cNvSpPr/>
      </dsp:nvSpPr>
      <dsp:spPr>
        <a:xfrm>
          <a:off x="3410825" y="1967364"/>
          <a:ext cx="1509142" cy="1509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tx1"/>
              </a:solidFill>
              <a:effectLst>
                <a:outerShdw blurRad="38100" dist="38100" dir="2700000" algn="tl">
                  <a:srgbClr val="000000">
                    <a:alpha val="43137"/>
                  </a:srgbClr>
                </a:outerShdw>
              </a:effectLst>
              <a:latin typeface="Trebuchet MS" pitchFamily="34" charset="0"/>
            </a:rPr>
            <a:t>Barriers and facilitators</a:t>
          </a:r>
          <a:endParaRPr lang="en-GB" sz="1600" kern="1200" dirty="0">
            <a:solidFill>
              <a:schemeClr val="tx1"/>
            </a:solidFill>
            <a:effectLst>
              <a:outerShdw blurRad="38100" dist="38100" dir="2700000" algn="tl">
                <a:srgbClr val="000000">
                  <a:alpha val="43137"/>
                </a:srgbClr>
              </a:outerShdw>
            </a:effectLst>
            <a:latin typeface="Trebuchet MS" pitchFamily="34" charset="0"/>
          </a:endParaRPr>
        </a:p>
      </dsp:txBody>
      <dsp:txXfrm>
        <a:off x="3631834" y="2188373"/>
        <a:ext cx="1067124" cy="1067124"/>
      </dsp:txXfrm>
    </dsp:sp>
    <dsp:sp modelId="{55B464C0-3D31-4875-BBEE-A5723DA84C54}">
      <dsp:nvSpPr>
        <dsp:cNvPr id="0" name=""/>
        <dsp:cNvSpPr/>
      </dsp:nvSpPr>
      <dsp:spPr>
        <a:xfrm rot="16200000">
          <a:off x="3988016" y="1773679"/>
          <a:ext cx="354761" cy="32607"/>
        </a:xfrm>
        <a:custGeom>
          <a:avLst/>
          <a:gdLst/>
          <a:ahLst/>
          <a:cxnLst/>
          <a:rect l="0" t="0" r="0" b="0"/>
          <a:pathLst>
            <a:path>
              <a:moveTo>
                <a:pt x="0" y="16303"/>
              </a:moveTo>
              <a:lnTo>
                <a:pt x="354761"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156527" y="1781114"/>
        <a:ext cx="17738" cy="17738"/>
      </dsp:txXfrm>
    </dsp:sp>
    <dsp:sp modelId="{5FAF80B7-C28E-4DCD-9DAF-0F8DBAEF73BB}">
      <dsp:nvSpPr>
        <dsp:cNvPr id="0" name=""/>
        <dsp:cNvSpPr/>
      </dsp:nvSpPr>
      <dsp:spPr>
        <a:xfrm>
          <a:off x="3312482" y="-93226"/>
          <a:ext cx="1705829" cy="1705829"/>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b="1" kern="1200" dirty="0" smtClean="0">
              <a:solidFill>
                <a:schemeClr val="tx1"/>
              </a:solidFill>
              <a:effectLst/>
              <a:latin typeface="Trebuchet MS" pitchFamily="34" charset="0"/>
            </a:rPr>
            <a:t>Personal </a:t>
          </a:r>
          <a:r>
            <a:rPr lang="en-GB" sz="1300" b="1" kern="1200" dirty="0" smtClean="0">
              <a:solidFill>
                <a:schemeClr val="tx1"/>
              </a:solidFill>
              <a:effectLst/>
              <a:latin typeface="Trebuchet MS" pitchFamily="34" charset="0"/>
            </a:rPr>
            <a:t>&amp; </a:t>
          </a:r>
          <a:r>
            <a:rPr lang="en-GB" sz="1300" b="1" kern="1200" dirty="0" smtClean="0">
              <a:solidFill>
                <a:schemeClr val="tx1"/>
              </a:solidFill>
              <a:effectLst/>
              <a:latin typeface="Trebuchet MS" pitchFamily="34" charset="0"/>
            </a:rPr>
            <a:t>organisational values, interests </a:t>
          </a:r>
          <a:r>
            <a:rPr lang="en-GB" sz="1300" b="1" kern="1200" dirty="0" smtClean="0">
              <a:solidFill>
                <a:schemeClr val="tx1"/>
              </a:solidFill>
              <a:effectLst/>
              <a:latin typeface="Trebuchet MS" pitchFamily="34" charset="0"/>
            </a:rPr>
            <a:t>&amp; </a:t>
          </a:r>
          <a:r>
            <a:rPr lang="en-GB" sz="1300" b="1" kern="1200" dirty="0" smtClean="0">
              <a:solidFill>
                <a:schemeClr val="tx1"/>
              </a:solidFill>
              <a:effectLst/>
              <a:latin typeface="Trebuchet MS" pitchFamily="34" charset="0"/>
            </a:rPr>
            <a:t>background</a:t>
          </a:r>
          <a:endParaRPr lang="en-GB" sz="1300" b="1" kern="1200" dirty="0">
            <a:solidFill>
              <a:schemeClr val="tx1"/>
            </a:solidFill>
            <a:effectLst/>
            <a:latin typeface="Trebuchet MS" pitchFamily="34" charset="0"/>
          </a:endParaRPr>
        </a:p>
      </dsp:txBody>
      <dsp:txXfrm>
        <a:off x="3562295" y="156587"/>
        <a:ext cx="1206203" cy="1206203"/>
      </dsp:txXfrm>
    </dsp:sp>
    <dsp:sp modelId="{50F3F651-39EF-4749-B75E-6D8A95659F2B}">
      <dsp:nvSpPr>
        <dsp:cNvPr id="0" name=""/>
        <dsp:cNvSpPr/>
      </dsp:nvSpPr>
      <dsp:spPr>
        <a:xfrm rot="19800000">
          <a:off x="4795110" y="2239655"/>
          <a:ext cx="354761" cy="32607"/>
        </a:xfrm>
        <a:custGeom>
          <a:avLst/>
          <a:gdLst/>
          <a:ahLst/>
          <a:cxnLst/>
          <a:rect l="0" t="0" r="0" b="0"/>
          <a:pathLst>
            <a:path>
              <a:moveTo>
                <a:pt x="0" y="16303"/>
              </a:moveTo>
              <a:lnTo>
                <a:pt x="354761"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963622" y="2247090"/>
        <a:ext cx="17738" cy="17738"/>
      </dsp:txXfrm>
    </dsp:sp>
    <dsp:sp modelId="{32915B8C-3FF3-43CB-BAA5-93C0C0C1FC8B}">
      <dsp:nvSpPr>
        <dsp:cNvPr id="0" name=""/>
        <dsp:cNvSpPr/>
      </dsp:nvSpPr>
      <dsp:spPr>
        <a:xfrm>
          <a:off x="5011838" y="887897"/>
          <a:ext cx="1705829" cy="1705829"/>
        </a:xfrm>
        <a:prstGeom prst="ellipse">
          <a:avLst/>
        </a:prstGeom>
        <a:solidFill>
          <a:srgbClr val="FF0000"/>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effectLst/>
              <a:latin typeface="Trebuchet MS" pitchFamily="34" charset="0"/>
            </a:rPr>
            <a:t>Competing priorities</a:t>
          </a:r>
          <a:endParaRPr lang="en-GB" sz="1400" b="1" kern="1200" dirty="0">
            <a:solidFill>
              <a:schemeClr val="bg1"/>
            </a:solidFill>
            <a:effectLst/>
            <a:latin typeface="Trebuchet MS" pitchFamily="34" charset="0"/>
          </a:endParaRPr>
        </a:p>
      </dsp:txBody>
      <dsp:txXfrm>
        <a:off x="5261651" y="1137710"/>
        <a:ext cx="1206203" cy="1206203"/>
      </dsp:txXfrm>
    </dsp:sp>
    <dsp:sp modelId="{1734FD27-DC17-4D76-9617-56A17FFD3379}">
      <dsp:nvSpPr>
        <dsp:cNvPr id="0" name=""/>
        <dsp:cNvSpPr/>
      </dsp:nvSpPr>
      <dsp:spPr>
        <a:xfrm rot="1800000">
          <a:off x="4795110" y="3171607"/>
          <a:ext cx="354761" cy="32607"/>
        </a:xfrm>
        <a:custGeom>
          <a:avLst/>
          <a:gdLst/>
          <a:ahLst/>
          <a:cxnLst/>
          <a:rect l="0" t="0" r="0" b="0"/>
          <a:pathLst>
            <a:path>
              <a:moveTo>
                <a:pt x="0" y="16303"/>
              </a:moveTo>
              <a:lnTo>
                <a:pt x="354761"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963622" y="3179042"/>
        <a:ext cx="17738" cy="17738"/>
      </dsp:txXfrm>
    </dsp:sp>
    <dsp:sp modelId="{8C6B6B26-B28E-4F0C-8C14-96CCDB227D3E}">
      <dsp:nvSpPr>
        <dsp:cNvPr id="0" name=""/>
        <dsp:cNvSpPr/>
      </dsp:nvSpPr>
      <dsp:spPr>
        <a:xfrm>
          <a:off x="5011838" y="2850144"/>
          <a:ext cx="1705829" cy="170582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latin typeface="Trebuchet MS" pitchFamily="34" charset="0"/>
            </a:rPr>
            <a:t>Integration of education </a:t>
          </a:r>
          <a:r>
            <a:rPr lang="en-GB" sz="1400" kern="1200" dirty="0" smtClean="0">
              <a:latin typeface="Trebuchet MS" pitchFamily="34" charset="0"/>
            </a:rPr>
            <a:t>&amp; </a:t>
          </a:r>
          <a:r>
            <a:rPr lang="en-GB" sz="1400" kern="1200" dirty="0" smtClean="0">
              <a:latin typeface="Trebuchet MS" pitchFamily="34" charset="0"/>
            </a:rPr>
            <a:t>health</a:t>
          </a:r>
          <a:endParaRPr lang="en-GB" sz="1400" kern="1200" dirty="0">
            <a:latin typeface="Trebuchet MS" pitchFamily="34" charset="0"/>
          </a:endParaRPr>
        </a:p>
      </dsp:txBody>
      <dsp:txXfrm>
        <a:off x="5261651" y="3099957"/>
        <a:ext cx="1206203" cy="1206203"/>
      </dsp:txXfrm>
    </dsp:sp>
    <dsp:sp modelId="{30A08EA7-5CE8-4267-B2E8-6E9711481C9E}">
      <dsp:nvSpPr>
        <dsp:cNvPr id="0" name=""/>
        <dsp:cNvSpPr/>
      </dsp:nvSpPr>
      <dsp:spPr>
        <a:xfrm rot="5400000">
          <a:off x="3988016" y="3637583"/>
          <a:ext cx="354761" cy="32607"/>
        </a:xfrm>
        <a:custGeom>
          <a:avLst/>
          <a:gdLst/>
          <a:ahLst/>
          <a:cxnLst/>
          <a:rect l="0" t="0" r="0" b="0"/>
          <a:pathLst>
            <a:path>
              <a:moveTo>
                <a:pt x="0" y="16303"/>
              </a:moveTo>
              <a:lnTo>
                <a:pt x="354761"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156527" y="3645018"/>
        <a:ext cx="17738" cy="17738"/>
      </dsp:txXfrm>
    </dsp:sp>
    <dsp:sp modelId="{977726FD-A7EF-4915-81B4-A8281434C410}">
      <dsp:nvSpPr>
        <dsp:cNvPr id="0" name=""/>
        <dsp:cNvSpPr/>
      </dsp:nvSpPr>
      <dsp:spPr>
        <a:xfrm>
          <a:off x="3312482" y="3831268"/>
          <a:ext cx="1705829" cy="1705829"/>
        </a:xfrm>
        <a:prstGeom prst="ellipse">
          <a:avLst/>
        </a:prstGeom>
        <a:solidFill>
          <a:srgbClr val="FF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latin typeface="Trebuchet MS" pitchFamily="34" charset="0"/>
            </a:rPr>
            <a:t>Access to expertise </a:t>
          </a:r>
          <a:r>
            <a:rPr lang="en-GB" sz="1400" b="1" kern="1200" dirty="0" smtClean="0">
              <a:solidFill>
                <a:schemeClr val="bg1"/>
              </a:solidFill>
              <a:latin typeface="Trebuchet MS" pitchFamily="34" charset="0"/>
            </a:rPr>
            <a:t>&amp; </a:t>
          </a:r>
          <a:r>
            <a:rPr lang="en-GB" sz="1400" b="1" kern="1200" dirty="0" smtClean="0">
              <a:solidFill>
                <a:schemeClr val="bg1"/>
              </a:solidFill>
              <a:latin typeface="Trebuchet MS" pitchFamily="34" charset="0"/>
            </a:rPr>
            <a:t>knowledge</a:t>
          </a:r>
          <a:endParaRPr lang="en-GB" sz="1400" b="1" kern="1200" dirty="0">
            <a:solidFill>
              <a:schemeClr val="bg1"/>
            </a:solidFill>
            <a:latin typeface="Trebuchet MS" pitchFamily="34" charset="0"/>
          </a:endParaRPr>
        </a:p>
      </dsp:txBody>
      <dsp:txXfrm>
        <a:off x="3562295" y="4081081"/>
        <a:ext cx="1206203" cy="1206203"/>
      </dsp:txXfrm>
    </dsp:sp>
    <dsp:sp modelId="{4D62158A-BC21-4C34-99EB-68ECB9C1C6D6}">
      <dsp:nvSpPr>
        <dsp:cNvPr id="0" name=""/>
        <dsp:cNvSpPr/>
      </dsp:nvSpPr>
      <dsp:spPr>
        <a:xfrm rot="9000000">
          <a:off x="3180922" y="3171607"/>
          <a:ext cx="354761" cy="32607"/>
        </a:xfrm>
        <a:custGeom>
          <a:avLst/>
          <a:gdLst/>
          <a:ahLst/>
          <a:cxnLst/>
          <a:rect l="0" t="0" r="0" b="0"/>
          <a:pathLst>
            <a:path>
              <a:moveTo>
                <a:pt x="0" y="16303"/>
              </a:moveTo>
              <a:lnTo>
                <a:pt x="354761"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349433" y="3179042"/>
        <a:ext cx="17738" cy="17738"/>
      </dsp:txXfrm>
    </dsp:sp>
    <dsp:sp modelId="{7EF40BFB-7BDE-4F37-86F0-575314552298}">
      <dsp:nvSpPr>
        <dsp:cNvPr id="0" name=""/>
        <dsp:cNvSpPr/>
      </dsp:nvSpPr>
      <dsp:spPr>
        <a:xfrm>
          <a:off x="1613126" y="2850144"/>
          <a:ext cx="1705829" cy="1705829"/>
        </a:xfrm>
        <a:prstGeom prst="ellipse">
          <a:avLst/>
        </a:prstGeom>
        <a:solidFill>
          <a:srgbClr val="00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effectLst/>
              <a:latin typeface="Trebuchet MS" pitchFamily="34" charset="0"/>
            </a:rPr>
            <a:t>How initial teacher training is organised</a:t>
          </a:r>
          <a:endParaRPr lang="en-GB" sz="1400" kern="1200" dirty="0">
            <a:solidFill>
              <a:schemeClr val="tx1"/>
            </a:solidFill>
            <a:effectLst/>
            <a:latin typeface="Trebuchet MS" pitchFamily="34" charset="0"/>
          </a:endParaRPr>
        </a:p>
      </dsp:txBody>
      <dsp:txXfrm>
        <a:off x="1862939" y="3099957"/>
        <a:ext cx="1206203" cy="1206203"/>
      </dsp:txXfrm>
    </dsp:sp>
    <dsp:sp modelId="{8BB21F4F-00C9-4C73-A830-32745FA0A689}">
      <dsp:nvSpPr>
        <dsp:cNvPr id="0" name=""/>
        <dsp:cNvSpPr/>
      </dsp:nvSpPr>
      <dsp:spPr>
        <a:xfrm rot="12623382">
          <a:off x="3165050" y="2229000"/>
          <a:ext cx="375227" cy="32607"/>
        </a:xfrm>
        <a:custGeom>
          <a:avLst/>
          <a:gdLst/>
          <a:ahLst/>
          <a:cxnLst/>
          <a:rect l="0" t="0" r="0" b="0"/>
          <a:pathLst>
            <a:path>
              <a:moveTo>
                <a:pt x="0" y="16303"/>
              </a:moveTo>
              <a:lnTo>
                <a:pt x="375227" y="163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343283" y="2235923"/>
        <a:ext cx="18761" cy="18761"/>
      </dsp:txXfrm>
    </dsp:sp>
    <dsp:sp modelId="{A068B847-95C1-4556-9D7A-FB123BDBFC35}">
      <dsp:nvSpPr>
        <dsp:cNvPr id="0" name=""/>
        <dsp:cNvSpPr/>
      </dsp:nvSpPr>
      <dsp:spPr>
        <a:xfrm>
          <a:off x="1602184" y="866008"/>
          <a:ext cx="1705829" cy="1705829"/>
        </a:xfrm>
        <a:prstGeom prst="ellipse">
          <a:avLst/>
        </a:prstGeom>
        <a:solidFill>
          <a:srgbClr val="00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kern="1200" dirty="0" smtClean="0">
              <a:solidFill>
                <a:schemeClr val="tx1"/>
              </a:solidFill>
              <a:effectLst/>
              <a:latin typeface="Trebuchet MS" pitchFamily="34" charset="0"/>
            </a:rPr>
            <a:t>Communication &amp; </a:t>
          </a:r>
          <a:r>
            <a:rPr lang="en-GB" sz="1200" b="1" kern="1200" dirty="0" smtClean="0">
              <a:solidFill>
                <a:schemeClr val="tx1"/>
              </a:solidFill>
              <a:effectLst/>
              <a:latin typeface="Trebuchet MS" pitchFamily="34" charset="0"/>
            </a:rPr>
            <a:t>relationships</a:t>
          </a:r>
          <a:endParaRPr lang="en-GB" sz="1200" b="1" kern="1200" dirty="0">
            <a:solidFill>
              <a:schemeClr val="tx1"/>
            </a:solidFill>
            <a:effectLst/>
            <a:latin typeface="Trebuchet MS" pitchFamily="34" charset="0"/>
          </a:endParaRPr>
        </a:p>
      </dsp:txBody>
      <dsp:txXfrm>
        <a:off x="1851997" y="1115821"/>
        <a:ext cx="1206203" cy="120620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t" anchorCtr="0" compatLnSpc="1">
            <a:prstTxWarp prst="textNoShape">
              <a:avLst/>
            </a:prstTxWarp>
          </a:bodyPr>
          <a:lstStyle>
            <a:lvl1pPr defTabSz="882650">
              <a:defRPr sz="1200"/>
            </a:lvl1pPr>
          </a:lstStyle>
          <a:p>
            <a:endParaRPr lang="en-US"/>
          </a:p>
        </p:txBody>
      </p:sp>
      <p:sp>
        <p:nvSpPr>
          <p:cNvPr id="30723" name="Rectangle 3"/>
          <p:cNvSpPr>
            <a:spLocks noGrp="1" noChangeArrowheads="1"/>
          </p:cNvSpPr>
          <p:nvPr>
            <p:ph type="dt" sz="quarter" idx="1"/>
          </p:nvPr>
        </p:nvSpPr>
        <p:spPr bwMode="auto">
          <a:xfrm>
            <a:off x="3849688"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t" anchorCtr="0" compatLnSpc="1">
            <a:prstTxWarp prst="textNoShape">
              <a:avLst/>
            </a:prstTxWarp>
          </a:bodyPr>
          <a:lstStyle>
            <a:lvl1pPr algn="r" defTabSz="882650">
              <a:defRPr sz="1200"/>
            </a:lvl1pPr>
          </a:lstStyle>
          <a:p>
            <a:endParaRPr lang="en-US"/>
          </a:p>
        </p:txBody>
      </p:sp>
      <p:sp>
        <p:nvSpPr>
          <p:cNvPr id="30724" name="Rectangle 4"/>
          <p:cNvSpPr>
            <a:spLocks noGrp="1" noChangeArrowheads="1"/>
          </p:cNvSpPr>
          <p:nvPr>
            <p:ph type="ftr" sz="quarter" idx="2"/>
          </p:nvPr>
        </p:nvSpPr>
        <p:spPr bwMode="auto">
          <a:xfrm>
            <a:off x="0"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b" anchorCtr="0" compatLnSpc="1">
            <a:prstTxWarp prst="textNoShape">
              <a:avLst/>
            </a:prstTxWarp>
          </a:bodyPr>
          <a:lstStyle>
            <a:lvl1pPr defTabSz="882650">
              <a:defRPr sz="1200"/>
            </a:lvl1pPr>
          </a:lstStyle>
          <a:p>
            <a:endParaRPr lang="en-US"/>
          </a:p>
        </p:txBody>
      </p:sp>
      <p:sp>
        <p:nvSpPr>
          <p:cNvPr id="30725" name="Rectangle 5"/>
          <p:cNvSpPr>
            <a:spLocks noGrp="1" noChangeArrowheads="1"/>
          </p:cNvSpPr>
          <p:nvPr>
            <p:ph type="sldNum" sz="quarter" idx="3"/>
          </p:nvPr>
        </p:nvSpPr>
        <p:spPr bwMode="auto">
          <a:xfrm>
            <a:off x="3849688"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b" anchorCtr="0" compatLnSpc="1">
            <a:prstTxWarp prst="textNoShape">
              <a:avLst/>
            </a:prstTxWarp>
          </a:bodyPr>
          <a:lstStyle>
            <a:lvl1pPr algn="r" defTabSz="882650">
              <a:defRPr sz="1200"/>
            </a:lvl1pPr>
          </a:lstStyle>
          <a:p>
            <a:fld id="{16A69BDB-56E1-419B-B2B7-745E264AC0B5}" type="slidenum">
              <a:rPr lang="en-GB"/>
              <a:pPr/>
              <a:t>‹#›</a:t>
            </a:fld>
            <a:endParaRPr lang="en-GB"/>
          </a:p>
        </p:txBody>
      </p:sp>
    </p:spTree>
    <p:extLst>
      <p:ext uri="{BB962C8B-B14F-4D97-AF65-F5344CB8AC3E}">
        <p14:creationId xmlns:p14="http://schemas.microsoft.com/office/powerpoint/2010/main" val="290178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t" anchorCtr="0" compatLnSpc="1">
            <a:prstTxWarp prst="textNoShape">
              <a:avLst/>
            </a:prstTxWarp>
          </a:bodyPr>
          <a:lstStyle>
            <a:lvl1pPr defTabSz="882650">
              <a:defRPr sz="1200"/>
            </a:lvl1pPr>
          </a:lstStyle>
          <a:p>
            <a:endParaRPr lang="en-US"/>
          </a:p>
        </p:txBody>
      </p:sp>
      <p:sp>
        <p:nvSpPr>
          <p:cNvPr id="27651" name="Rectangle 3"/>
          <p:cNvSpPr>
            <a:spLocks noGrp="1" noChangeArrowheads="1"/>
          </p:cNvSpPr>
          <p:nvPr>
            <p:ph type="dt" idx="1"/>
          </p:nvPr>
        </p:nvSpPr>
        <p:spPr bwMode="auto">
          <a:xfrm>
            <a:off x="3849688"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t" anchorCtr="0" compatLnSpc="1">
            <a:prstTxWarp prst="textNoShape">
              <a:avLst/>
            </a:prstTxWarp>
          </a:bodyPr>
          <a:lstStyle>
            <a:lvl1pPr algn="r" defTabSz="882650">
              <a:defRPr sz="1200"/>
            </a:lvl1pPr>
          </a:lstStyle>
          <a:p>
            <a:endParaRPr lang="en-US"/>
          </a:p>
        </p:txBody>
      </p:sp>
      <p:sp>
        <p:nvSpPr>
          <p:cNvPr id="50180"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7654" name="Rectangle 6"/>
          <p:cNvSpPr>
            <a:spLocks noGrp="1" noChangeArrowheads="1"/>
          </p:cNvSpPr>
          <p:nvPr>
            <p:ph type="ftr" sz="quarter" idx="4"/>
          </p:nvPr>
        </p:nvSpPr>
        <p:spPr bwMode="auto">
          <a:xfrm>
            <a:off x="0"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b" anchorCtr="0" compatLnSpc="1">
            <a:prstTxWarp prst="textNoShape">
              <a:avLst/>
            </a:prstTxWarp>
          </a:bodyPr>
          <a:lstStyle>
            <a:lvl1pPr defTabSz="882650">
              <a:defRPr sz="1200"/>
            </a:lvl1pPr>
          </a:lstStyle>
          <a:p>
            <a:endParaRPr lang="en-US"/>
          </a:p>
        </p:txBody>
      </p:sp>
      <p:sp>
        <p:nvSpPr>
          <p:cNvPr id="27655" name="Rectangle 7"/>
          <p:cNvSpPr>
            <a:spLocks noGrp="1" noChangeArrowheads="1"/>
          </p:cNvSpPr>
          <p:nvPr>
            <p:ph type="sldNum" sz="quarter" idx="5"/>
          </p:nvPr>
        </p:nvSpPr>
        <p:spPr bwMode="auto">
          <a:xfrm>
            <a:off x="3849688"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221" tIns="44111" rIns="88221" bIns="44111" numCol="1" anchor="b" anchorCtr="0" compatLnSpc="1">
            <a:prstTxWarp prst="textNoShape">
              <a:avLst/>
            </a:prstTxWarp>
          </a:bodyPr>
          <a:lstStyle>
            <a:lvl1pPr algn="r" defTabSz="882650">
              <a:defRPr sz="1200"/>
            </a:lvl1pPr>
          </a:lstStyle>
          <a:p>
            <a:fld id="{BAA2FBB5-38ED-42D3-9DAD-CE04C4E09B59}" type="slidenum">
              <a:rPr lang="en-GB"/>
              <a:pPr/>
              <a:t>‹#›</a:t>
            </a:fld>
            <a:endParaRPr lang="en-GB"/>
          </a:p>
        </p:txBody>
      </p:sp>
    </p:spTree>
    <p:extLst>
      <p:ext uri="{BB962C8B-B14F-4D97-AF65-F5344CB8AC3E}">
        <p14:creationId xmlns:p14="http://schemas.microsoft.com/office/powerpoint/2010/main" val="236980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D8DA2AE0-993E-425F-AC0E-07FBF32BEAEB}" type="slidenum">
              <a:rPr lang="en-GB"/>
              <a:pPr eaLnBrk="1" hangingPunct="1"/>
              <a:t>1</a:t>
            </a:fld>
            <a:endParaRPr lang="en-GB"/>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GB" dirty="0" smtClean="0">
              <a:latin typeface="Verdana" pitchFamily="34" charset="0"/>
            </a:endParaRPr>
          </a:p>
          <a:p>
            <a:pPr eaLnBrk="1" hangingPunct="1"/>
            <a:r>
              <a:rPr lang="en-GB" dirty="0" smtClean="0">
                <a:latin typeface="Verdana" pitchFamily="34" charset="0"/>
              </a:rPr>
              <a:t>Aim</a:t>
            </a:r>
            <a:r>
              <a:rPr lang="en-GB" baseline="0" dirty="0" smtClean="0">
                <a:latin typeface="Verdana" pitchFamily="34" charset="0"/>
              </a:rPr>
              <a:t> of today is to present results of a research project that recently completed, looking  at how teachers are trained to promote health and well-being in schools.</a:t>
            </a:r>
          </a:p>
          <a:p>
            <a:pPr eaLnBrk="1" hangingPunct="1"/>
            <a:r>
              <a:rPr lang="en-GB" dirty="0" smtClean="0">
                <a:latin typeface="Verdana" pitchFamily="34"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pPr marL="171450" indent="-171450">
              <a:buFont typeface="Arial" pitchFamily="34" charset="0"/>
              <a:buChar char="•"/>
            </a:pPr>
            <a:r>
              <a:rPr lang="en-US" b="1" dirty="0" smtClean="0"/>
              <a:t>Strong support</a:t>
            </a:r>
            <a:r>
              <a:rPr lang="en-US" b="1" baseline="0" dirty="0" smtClean="0"/>
              <a:t> </a:t>
            </a:r>
            <a:r>
              <a:rPr lang="en-US" baseline="0" dirty="0" smtClean="0"/>
              <a:t>– 90% rated H&amp;WB as important or very important (but not universal, and we have to acknowledge a probable ‘sample bias’. Some CMs were not clear where health sits within their course).</a:t>
            </a:r>
          </a:p>
          <a:p>
            <a:pPr marL="171450" indent="-171450">
              <a:buFont typeface="Arial" pitchFamily="34" charset="0"/>
              <a:buChar char="•"/>
            </a:pPr>
            <a:r>
              <a:rPr lang="en-US" b="1" baseline="0" dirty="0" smtClean="0"/>
              <a:t>Topics </a:t>
            </a:r>
            <a:r>
              <a:rPr lang="en-US" baseline="0" dirty="0" smtClean="0"/>
              <a:t>– All courses covered ECM, child protection. 99% SEAL/emotional health, 97% anti-bullying. </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smtClean="0"/>
              <a:t>Where covered </a:t>
            </a:r>
            <a:r>
              <a:rPr lang="en-US" baseline="0" dirty="0" smtClean="0"/>
              <a:t>- Approaches: </a:t>
            </a:r>
            <a:r>
              <a:rPr lang="en-US" u="sng" baseline="0" dirty="0" smtClean="0"/>
              <a:t>Integrated (ethos); discrete (health topic); incidental (</a:t>
            </a:r>
            <a:r>
              <a:rPr lang="en-US" u="sng" baseline="0" dirty="0" err="1" smtClean="0"/>
              <a:t>implcitly</a:t>
            </a:r>
            <a:r>
              <a:rPr lang="en-US" u="sng" baseline="0" dirty="0" smtClean="0"/>
              <a:t> – SEN)</a:t>
            </a:r>
            <a:r>
              <a:rPr lang="en-US" baseline="0" dirty="0" smtClean="0"/>
              <a:t>. Not all course managers were aware where health sat within their courses – partly because of the wide ranging nature of what constitutes health.</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smtClean="0"/>
              <a:t>Methods </a:t>
            </a:r>
            <a:r>
              <a:rPr lang="en-US" baseline="0" dirty="0" smtClean="0"/>
              <a:t>– variable. E.g. a whole day events dedicated to PSHE, compared to shorter sessions in humanities. From whole cohort lectures to tutor-led workshops. </a:t>
            </a:r>
            <a:r>
              <a:rPr lang="en-US" u="sng" baseline="0" dirty="0" smtClean="0"/>
              <a:t>Combination</a:t>
            </a:r>
            <a:r>
              <a:rPr lang="en-US" baseline="0" dirty="0" smtClean="0"/>
              <a:t> of methods common. </a:t>
            </a:r>
            <a:endParaRPr lang="en-US" dirty="0" smtClean="0"/>
          </a:p>
        </p:txBody>
      </p:sp>
      <p:sp>
        <p:nvSpPr>
          <p:cNvPr id="91140" name="Slide Number Placeholder 3"/>
          <p:cNvSpPr>
            <a:spLocks noGrp="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887A448C-08FF-47F6-BB5F-A7567181B38D}" type="slidenum">
              <a:rPr lang="en-GB"/>
              <a:pPr eaLnBrk="1" hangingPunct="1"/>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pPr marL="171450" indent="-171450">
              <a:buFont typeface="Arial" pitchFamily="34" charset="0"/>
              <a:buChar char="•"/>
            </a:pPr>
            <a:endParaRPr lang="en-US" dirty="0" smtClean="0"/>
          </a:p>
        </p:txBody>
      </p:sp>
      <p:sp>
        <p:nvSpPr>
          <p:cNvPr id="91140" name="Slide Number Placeholder 3"/>
          <p:cNvSpPr>
            <a:spLocks noGrp="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887A448C-08FF-47F6-BB5F-A7567181B38D}" type="slidenum">
              <a:rPr lang="en-GB"/>
              <a:pPr eaLnBrk="1" hangingPunct="1"/>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pPr marL="171450" indent="-171450">
              <a:buFont typeface="Arial" pitchFamily="34" charset="0"/>
              <a:buChar char="•"/>
            </a:pPr>
            <a:r>
              <a:rPr lang="en-US" b="1" dirty="0" smtClean="0"/>
              <a:t>Strong support</a:t>
            </a:r>
            <a:r>
              <a:rPr lang="en-US" b="1" baseline="0" dirty="0" smtClean="0"/>
              <a:t> </a:t>
            </a:r>
            <a:r>
              <a:rPr lang="en-US" baseline="0" dirty="0" smtClean="0"/>
              <a:t>– 90% rated H&amp;WB as important or very important (but not universal, and we have to acknowledge a probable ‘sample bias’. Some CMs were not clear where health sits within their course).</a:t>
            </a:r>
          </a:p>
          <a:p>
            <a:pPr marL="171450" indent="-171450">
              <a:buFont typeface="Arial" pitchFamily="34" charset="0"/>
              <a:buChar char="•"/>
            </a:pPr>
            <a:r>
              <a:rPr lang="en-US" b="1" baseline="0" dirty="0" smtClean="0"/>
              <a:t>Topics </a:t>
            </a:r>
            <a:r>
              <a:rPr lang="en-US" baseline="0" dirty="0" smtClean="0"/>
              <a:t>– All courses covered ECM, child protection. 99% SEAL/emotional health, 97% anti-bullying. </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smtClean="0"/>
              <a:t>Where covered </a:t>
            </a:r>
            <a:r>
              <a:rPr lang="en-US" baseline="0" dirty="0" smtClean="0"/>
              <a:t>- Approaches: </a:t>
            </a:r>
            <a:r>
              <a:rPr lang="en-US" u="sng" baseline="0" dirty="0" smtClean="0"/>
              <a:t>Integrated (ethos); discrete (health topic); incidental (</a:t>
            </a:r>
            <a:r>
              <a:rPr lang="en-US" u="sng" baseline="0" dirty="0" err="1" smtClean="0"/>
              <a:t>implcitly</a:t>
            </a:r>
            <a:r>
              <a:rPr lang="en-US" u="sng" baseline="0" dirty="0" smtClean="0"/>
              <a:t> – SEN)</a:t>
            </a:r>
            <a:r>
              <a:rPr lang="en-US" baseline="0" dirty="0" smtClean="0"/>
              <a:t>. Not all course managers were aware where health sat within their courses – partly because of the wide ranging nature of what constitutes health.</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smtClean="0"/>
              <a:t>Methods </a:t>
            </a:r>
            <a:r>
              <a:rPr lang="en-US" baseline="0" dirty="0" smtClean="0"/>
              <a:t>– variable. E.g. a </a:t>
            </a:r>
            <a:r>
              <a:rPr lang="en-US" baseline="0" dirty="0" err="1" smtClean="0"/>
              <a:t>wh</a:t>
            </a:r>
            <a:endParaRPr lang="en-US" baseline="0" dirty="0" smtClean="0"/>
          </a:p>
          <a:p>
            <a:pPr marL="171450" indent="-171450">
              <a:buFont typeface="Arial" pitchFamily="34" charset="0"/>
              <a:buChar char="•"/>
            </a:pPr>
            <a:r>
              <a:rPr lang="en-GB" sz="1000" b="1" baseline="0" dirty="0" smtClean="0"/>
              <a:t>Broad definition </a:t>
            </a:r>
            <a:r>
              <a:rPr lang="en-GB" sz="1000" baseline="0" dirty="0" smtClean="0"/>
              <a:t>of H&amp;WB. Sometimes health is </a:t>
            </a:r>
            <a:r>
              <a:rPr lang="en-GB" sz="1000" u="sng" baseline="0" dirty="0" smtClean="0"/>
              <a:t>‘implicit’ </a:t>
            </a:r>
            <a:r>
              <a:rPr lang="en-GB" sz="1000" baseline="0" dirty="0" smtClean="0"/>
              <a:t>underpinning coverage of SEN, behaviour management, inclusion, pupil’s social and economic background, citizenship, equality (Partly a pragmatic decision given focus on subject knowledge in education). Teachers’ health.</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000" b="1" dirty="0" smtClean="0"/>
              <a:t>Holistic</a:t>
            </a:r>
            <a:r>
              <a:rPr lang="en-GB" sz="1000" b="1" baseline="0" dirty="0" smtClean="0"/>
              <a:t> view </a:t>
            </a:r>
            <a:r>
              <a:rPr lang="en-GB" sz="1000" baseline="0" dirty="0" smtClean="0"/>
              <a:t>– health ‘permeates through the curriculum. A focus on the “</a:t>
            </a:r>
            <a:r>
              <a:rPr lang="en-GB" sz="1000" u="sng" baseline="0" dirty="0" smtClean="0"/>
              <a:t>whole child”, </a:t>
            </a:r>
            <a:r>
              <a:rPr lang="en-GB" sz="1000" baseline="0" dirty="0" smtClean="0"/>
              <a:t>links between health and education. Need to understand child development when teaching. </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000" b="1" baseline="0" dirty="0" smtClean="0"/>
              <a:t>Inter agency work </a:t>
            </a:r>
            <a:r>
              <a:rPr lang="en-GB" sz="1000" baseline="0" dirty="0" smtClean="0"/>
              <a:t>– many course managers made use of external experts (e.g. local authorities, voluntary/non-statutory organisations) particularly around SEN, behaviour </a:t>
            </a:r>
            <a:r>
              <a:rPr lang="en-GB" sz="1000" baseline="0" dirty="0" err="1" smtClean="0"/>
              <a:t>mgmt</a:t>
            </a:r>
            <a:r>
              <a:rPr lang="en-GB" sz="1000" baseline="0" dirty="0" smtClean="0"/>
              <a:t>, emotional </a:t>
            </a:r>
            <a:r>
              <a:rPr lang="en-GB" sz="1000" baseline="0" dirty="0" err="1" smtClean="0"/>
              <a:t>healh</a:t>
            </a:r>
            <a:r>
              <a:rPr lang="en-GB" sz="1000" baseline="0" dirty="0" smtClean="0"/>
              <a:t> – often making use of </a:t>
            </a:r>
            <a:r>
              <a:rPr lang="en-GB" sz="1000" u="sng" baseline="0" dirty="0" smtClean="0"/>
              <a:t>personal contacts </a:t>
            </a:r>
            <a:r>
              <a:rPr lang="en-GB" sz="1000" baseline="0" dirty="0" smtClean="0"/>
              <a:t>(thus reducing costs). Less involvement of health professionals. </a:t>
            </a:r>
          </a:p>
        </p:txBody>
      </p:sp>
      <p:sp>
        <p:nvSpPr>
          <p:cNvPr id="91140" name="Slide Number Placeholder 3"/>
          <p:cNvSpPr>
            <a:spLocks noGrp="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887A448C-08FF-47F6-BB5F-A7567181B38D}" type="slidenum">
              <a:rPr lang="en-GB"/>
              <a:pPr eaLnBrk="1" hangingPunct="1"/>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000" b="1" baseline="0" dirty="0" smtClean="0"/>
              <a:t>Practice based experience</a:t>
            </a:r>
            <a:r>
              <a:rPr lang="en-GB" sz="1000" baseline="0" dirty="0" smtClean="0"/>
              <a:t>:</a:t>
            </a:r>
          </a:p>
          <a:p>
            <a:pPr marL="628650" lvl="1" indent="-171450">
              <a:buFont typeface="Arial" pitchFamily="34" charset="0"/>
              <a:buChar char="•"/>
            </a:pPr>
            <a:r>
              <a:rPr lang="en-GB" sz="1000" baseline="0" dirty="0" smtClean="0"/>
              <a:t>College tutors not always aware of what trainee teachers are experiencing on placement. They had little control over the placement, and not always good cohesion between provider and placement school.</a:t>
            </a:r>
          </a:p>
          <a:p>
            <a:pPr marL="628650" lvl="1" indent="-171450">
              <a:buFont typeface="Arial" pitchFamily="34" charset="0"/>
              <a:buChar char="•"/>
            </a:pPr>
            <a:r>
              <a:rPr lang="en-GB" sz="1000" baseline="0" dirty="0" smtClean="0"/>
              <a:t>School driven – some schools have an explicit and positive health ethos, others less so. – therefore lack of consistency in trainee teachers’ exposure to health. </a:t>
            </a:r>
            <a:r>
              <a:rPr lang="en-GB" sz="1000" baseline="0" dirty="0" err="1" smtClean="0"/>
              <a:t>Wh</a:t>
            </a:r>
            <a:r>
              <a:rPr lang="en-US" baseline="0" dirty="0" smtClean="0"/>
              <a:t>ole day events dedicated to PSHE, compared to shorter sessions in humanities. From whole cohort lectures to tutor-led workshops. </a:t>
            </a:r>
            <a:r>
              <a:rPr lang="en-US" u="sng" baseline="0" dirty="0" smtClean="0"/>
              <a:t>Combination</a:t>
            </a:r>
            <a:r>
              <a:rPr lang="en-US" baseline="0" dirty="0" smtClean="0"/>
              <a:t> of methods common. </a:t>
            </a:r>
            <a:endParaRPr lang="en-GB" sz="1000" b="1" baseline="0"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000" b="1" baseline="0" dirty="0" smtClean="0"/>
              <a:t>Acknowledgement</a:t>
            </a:r>
            <a:r>
              <a:rPr lang="en-GB" sz="1000" baseline="0" dirty="0" smtClean="0"/>
              <a:t> </a:t>
            </a:r>
            <a:r>
              <a:rPr lang="en-GB" sz="1000" baseline="0" dirty="0" smtClean="0"/>
              <a:t>health not covered – especially ‘lifestyle’ topics “room for improvement”.</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000" baseline="0" dirty="0" smtClean="0"/>
              <a:t>Innovative approaches – e.g. </a:t>
            </a:r>
            <a:r>
              <a:rPr lang="en-GB" sz="1200" kern="1200" dirty="0" smtClean="0">
                <a:solidFill>
                  <a:schemeClr val="tx1"/>
                </a:solidFill>
                <a:effectLst/>
                <a:latin typeface="Arial" charset="0"/>
                <a:ea typeface="+mn-ea"/>
                <a:cs typeface="+mn-cs"/>
              </a:rPr>
              <a:t>Alternative placements in health-related settings (trainee teachers can choose to do their alternative placement in these settings); or</a:t>
            </a:r>
            <a:r>
              <a:rPr lang="en-GB" sz="1200" kern="1200" baseline="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Students from another course who have a social work background deliver training on inter-professional working</a:t>
            </a:r>
          </a:p>
          <a:p>
            <a:pPr marL="171450" marR="0" lvl="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b="1" baseline="0" dirty="0" smtClean="0"/>
              <a:t>Innovative strategies </a:t>
            </a:r>
            <a:r>
              <a:rPr lang="en-GB" sz="1200" baseline="0" dirty="0" smtClean="0"/>
              <a:t>– placements in </a:t>
            </a:r>
            <a:r>
              <a:rPr lang="en-GB" sz="1200" u="sng" baseline="0" dirty="0" smtClean="0"/>
              <a:t>health-related settings </a:t>
            </a:r>
            <a:r>
              <a:rPr lang="en-GB" sz="1200" baseline="0" dirty="0" smtClean="0"/>
              <a:t>(e.g. teachers and school personnel, social services, sports organisations); bringing health into Professional Studies to emphasise it is not confined to remit of particular subjects. Students from social work courses delivering training on inter-professional working.</a:t>
            </a:r>
            <a:endParaRPr lang="en-GB" sz="1200" kern="1200" dirty="0" smtClean="0">
              <a:solidFill>
                <a:schemeClr val="tx1"/>
              </a:solidFill>
              <a:effectLst/>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BAA2FBB5-38ED-42D3-9DAD-CE04C4E09B59}" type="slidenum">
              <a:rPr lang="en-GB" smtClean="0"/>
              <a:pPr/>
              <a:t>13</a:t>
            </a:fld>
            <a:endParaRPr lang="en-GB"/>
          </a:p>
        </p:txBody>
      </p:sp>
    </p:spTree>
    <p:extLst>
      <p:ext uri="{BB962C8B-B14F-4D97-AF65-F5344CB8AC3E}">
        <p14:creationId xmlns:p14="http://schemas.microsoft.com/office/powerpoint/2010/main" val="3759368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aseline="0" dirty="0" smtClean="0"/>
              <a:t>We asked them directly about </a:t>
            </a:r>
            <a:r>
              <a:rPr lang="en-GB" sz="1200" b="1" baseline="0" dirty="0" smtClean="0"/>
              <a:t>Barriers and facilitators </a:t>
            </a:r>
            <a:r>
              <a:rPr lang="en-GB" sz="1200" baseline="0" dirty="0" smtClean="0"/>
              <a:t>and classified their responses to generate themes, which we aggregated to form analytical themes, of which we came up with 6. </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BAA2FBB5-38ED-42D3-9DAD-CE04C4E09B59}" type="slidenum">
              <a:rPr lang="en-GB" smtClean="0"/>
              <a:pPr/>
              <a:t>14</a:t>
            </a:fld>
            <a:endParaRPr lang="en-GB"/>
          </a:p>
        </p:txBody>
      </p:sp>
    </p:spTree>
    <p:extLst>
      <p:ext uri="{BB962C8B-B14F-4D97-AF65-F5344CB8AC3E}">
        <p14:creationId xmlns:p14="http://schemas.microsoft.com/office/powerpoint/2010/main" val="3085400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ECM</a:t>
            </a:r>
          </a:p>
          <a:p>
            <a:r>
              <a:rPr lang="en-GB" sz="1200" kern="1200" dirty="0" smtClean="0">
                <a:solidFill>
                  <a:schemeClr val="tx1"/>
                </a:solidFill>
                <a:effectLst/>
                <a:latin typeface="Arial" charset="0"/>
                <a:ea typeface="+mn-ea"/>
                <a:cs typeface="+mn-cs"/>
              </a:rPr>
              <a:t>The course managers’ accounts highlighted that previous government policy that embedded health in education, promoted inter-professional working and a holistic approach had aided the inclusion of health training in ITT. Six stated that ECM had been particularly successful in doing this. They felt that it had </a:t>
            </a:r>
            <a:r>
              <a:rPr lang="en-GB" sz="1200" b="1" kern="1200" dirty="0" smtClean="0">
                <a:solidFill>
                  <a:schemeClr val="tx1"/>
                </a:solidFill>
                <a:effectLst/>
                <a:latin typeface="Arial" charset="0"/>
                <a:ea typeface="+mn-ea"/>
                <a:cs typeface="+mn-cs"/>
              </a:rPr>
              <a:t>helped to raise the profile of health in education </a:t>
            </a:r>
            <a:r>
              <a:rPr lang="en-GB" sz="1200" kern="1200" dirty="0" smtClean="0">
                <a:solidFill>
                  <a:schemeClr val="tx1"/>
                </a:solidFill>
                <a:effectLst/>
                <a:latin typeface="Arial" charset="0"/>
                <a:ea typeface="+mn-ea"/>
                <a:cs typeface="+mn-cs"/>
              </a:rPr>
              <a:t>and make it a </a:t>
            </a:r>
            <a:r>
              <a:rPr lang="en-GB" sz="1200" b="1" kern="1200" dirty="0" smtClean="0">
                <a:solidFill>
                  <a:schemeClr val="tx1"/>
                </a:solidFill>
                <a:effectLst/>
                <a:latin typeface="Arial" charset="0"/>
                <a:ea typeface="+mn-ea"/>
                <a:cs typeface="+mn-cs"/>
              </a:rPr>
              <a:t>higher priority</a:t>
            </a:r>
            <a:r>
              <a:rPr lang="en-GB" sz="1200" kern="1200" dirty="0" smtClean="0">
                <a:solidFill>
                  <a:schemeClr val="tx1"/>
                </a:solidFill>
                <a:effectLst/>
                <a:latin typeface="Arial" charset="0"/>
                <a:ea typeface="+mn-ea"/>
                <a:cs typeface="+mn-cs"/>
              </a:rPr>
              <a:t> for ITT providers, trainee teachers and schools. Some felt that it had also helped to raise educational personnel’s </a:t>
            </a:r>
            <a:r>
              <a:rPr lang="en-GB" sz="1200" b="1" kern="1200" dirty="0" smtClean="0">
                <a:solidFill>
                  <a:schemeClr val="tx1"/>
                </a:solidFill>
                <a:effectLst/>
                <a:latin typeface="Arial" charset="0"/>
                <a:ea typeface="+mn-ea"/>
                <a:cs typeface="+mn-cs"/>
              </a:rPr>
              <a:t>awareness</a:t>
            </a:r>
            <a:r>
              <a:rPr lang="en-GB" sz="1200" kern="1200" dirty="0" smtClean="0">
                <a:solidFill>
                  <a:schemeClr val="tx1"/>
                </a:solidFill>
                <a:effectLst/>
                <a:latin typeface="Arial" charset="0"/>
                <a:ea typeface="+mn-ea"/>
                <a:cs typeface="+mn-cs"/>
              </a:rPr>
              <a:t> of children’s health and had promoted a more holistic and </a:t>
            </a:r>
            <a:r>
              <a:rPr lang="en-GB" sz="1200" b="1" kern="1200" dirty="0" smtClean="0">
                <a:solidFill>
                  <a:schemeClr val="tx1"/>
                </a:solidFill>
                <a:effectLst/>
                <a:latin typeface="Arial" charset="0"/>
                <a:ea typeface="+mn-ea"/>
                <a:cs typeface="+mn-cs"/>
              </a:rPr>
              <a:t>integrated approach </a:t>
            </a:r>
            <a:r>
              <a:rPr lang="en-GB" sz="1200" kern="1200" dirty="0" smtClean="0">
                <a:solidFill>
                  <a:schemeClr val="tx1"/>
                </a:solidFill>
                <a:effectLst/>
                <a:latin typeface="Arial" charset="0"/>
                <a:ea typeface="+mn-ea"/>
                <a:cs typeface="+mn-cs"/>
              </a:rPr>
              <a:t>in education.</a:t>
            </a:r>
          </a:p>
          <a:p>
            <a:r>
              <a:rPr lang="en-GB" sz="1200" kern="1200" dirty="0" smtClean="0">
                <a:solidFill>
                  <a:schemeClr val="tx1"/>
                </a:solidFill>
                <a:effectLst/>
                <a:latin typeface="Arial" charset="0"/>
                <a:ea typeface="+mn-ea"/>
                <a:cs typeface="+mn-cs"/>
              </a:rPr>
              <a:t>5</a:t>
            </a:r>
            <a:r>
              <a:rPr lang="en-GB" sz="1200" kern="1200" baseline="0" dirty="0" smtClean="0">
                <a:solidFill>
                  <a:schemeClr val="tx1"/>
                </a:solidFill>
                <a:effectLst/>
                <a:latin typeface="Arial" charset="0"/>
                <a:ea typeface="+mn-ea"/>
                <a:cs typeface="+mn-cs"/>
              </a:rPr>
              <a:t> commented on the </a:t>
            </a:r>
            <a:r>
              <a:rPr lang="en-GB" sz="1200" b="1" kern="1200" baseline="0" dirty="0" smtClean="0">
                <a:solidFill>
                  <a:schemeClr val="tx1"/>
                </a:solidFill>
                <a:effectLst/>
                <a:latin typeface="Arial" charset="0"/>
                <a:ea typeface="+mn-ea"/>
                <a:cs typeface="+mn-cs"/>
              </a:rPr>
              <a:t>dissipation</a:t>
            </a:r>
            <a:r>
              <a:rPr lang="en-GB" sz="1200" kern="1200" baseline="0" dirty="0" smtClean="0">
                <a:solidFill>
                  <a:schemeClr val="tx1"/>
                </a:solidFill>
                <a:effectLst/>
                <a:latin typeface="Arial" charset="0"/>
                <a:ea typeface="+mn-ea"/>
                <a:cs typeface="+mn-cs"/>
              </a:rPr>
              <a:t> of ECM, sensing that the integration of health and education was becoming a challenge. A move towards a disconnection. Some CMs said they would retain the </a:t>
            </a:r>
            <a:r>
              <a:rPr lang="en-GB" sz="1200" i="1" kern="1200" baseline="0" dirty="0" smtClean="0">
                <a:solidFill>
                  <a:schemeClr val="tx1"/>
                </a:solidFill>
                <a:effectLst/>
                <a:latin typeface="Arial" charset="0"/>
                <a:ea typeface="+mn-ea"/>
                <a:cs typeface="+mn-cs"/>
              </a:rPr>
              <a:t>essence</a:t>
            </a:r>
            <a:r>
              <a:rPr lang="en-GB" sz="1200" kern="1200" baseline="0" dirty="0" smtClean="0">
                <a:solidFill>
                  <a:schemeClr val="tx1"/>
                </a:solidFill>
                <a:effectLst/>
                <a:latin typeface="Arial" charset="0"/>
                <a:ea typeface="+mn-ea"/>
                <a:cs typeface="+mn-cs"/>
              </a:rPr>
              <a:t> of ECM in their courses.</a:t>
            </a:r>
            <a:endParaRPr lang="en-GB" sz="1200" kern="1200" dirty="0" smtClean="0">
              <a:solidFill>
                <a:schemeClr val="tx1"/>
              </a:solidFill>
              <a:effectLst/>
              <a:latin typeface="Arial" charset="0"/>
              <a:ea typeface="+mn-ea"/>
              <a:cs typeface="+mn-cs"/>
            </a:endParaRPr>
          </a:p>
          <a:p>
            <a:endParaRPr lang="en-GB"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Inter-agency</a:t>
            </a:r>
          </a:p>
          <a:p>
            <a:r>
              <a:rPr lang="en-GB" sz="1200" kern="1200" dirty="0" smtClean="0">
                <a:solidFill>
                  <a:schemeClr val="tx1"/>
                </a:solidFill>
                <a:effectLst/>
                <a:latin typeface="Arial" charset="0"/>
                <a:ea typeface="+mn-ea"/>
                <a:cs typeface="+mn-cs"/>
              </a:rPr>
              <a:t>Some recognised there was</a:t>
            </a:r>
            <a:r>
              <a:rPr lang="en-GB" sz="1200" kern="1200" baseline="0" dirty="0" smtClean="0">
                <a:solidFill>
                  <a:schemeClr val="tx1"/>
                </a:solidFill>
                <a:effectLst/>
                <a:latin typeface="Arial" charset="0"/>
                <a:ea typeface="+mn-ea"/>
                <a:cs typeface="+mn-cs"/>
              </a:rPr>
              <a:t> a wealth of health expertise at their institution (e.g. in other departments) – though few actually used them. Conflicting timetables and general lack of time was a barrier to this.</a:t>
            </a:r>
            <a:endParaRPr lang="en-GB" sz="1200" kern="1200" dirty="0" smtClean="0">
              <a:solidFill>
                <a:schemeClr val="tx1"/>
              </a:solidFill>
              <a:effectLst/>
              <a:latin typeface="Arial" charset="0"/>
              <a:ea typeface="+mn-ea"/>
              <a:cs typeface="+mn-cs"/>
            </a:endParaRPr>
          </a:p>
          <a:p>
            <a:endParaRPr lang="en-GB" sz="1200" kern="1200" dirty="0" smtClean="0">
              <a:solidFill>
                <a:schemeClr val="tx1"/>
              </a:solidFill>
              <a:effectLst/>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BAA2FBB5-38ED-42D3-9DAD-CE04C4E09B59}" type="slidenum">
              <a:rPr lang="en-GB" smtClean="0"/>
              <a:pPr/>
              <a:t>15</a:t>
            </a:fld>
            <a:endParaRPr lang="en-GB"/>
          </a:p>
        </p:txBody>
      </p:sp>
    </p:spTree>
    <p:extLst>
      <p:ext uri="{BB962C8B-B14F-4D97-AF65-F5344CB8AC3E}">
        <p14:creationId xmlns:p14="http://schemas.microsoft.com/office/powerpoint/2010/main" val="1891001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4E28FA72-24F2-4886-AB67-451DAFBC3D59}" type="slidenum">
              <a:rPr lang="en-GB"/>
              <a:pPr eaLnBrk="1" hangingPunct="1"/>
              <a:t>17</a:t>
            </a:fld>
            <a:endParaRPr lang="en-GB"/>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marL="228600" indent="-228600" eaLnBrk="1" hangingPunct="1">
              <a:buAutoNum type="arabicPeriod"/>
            </a:pPr>
            <a:r>
              <a:rPr lang="en-US" b="1" baseline="0" dirty="0" smtClean="0"/>
              <a:t>In what ways…</a:t>
            </a:r>
          </a:p>
          <a:p>
            <a:pPr marL="0" indent="0" eaLnBrk="1" hangingPunct="1">
              <a:buNone/>
            </a:pPr>
            <a:r>
              <a:rPr lang="en-US" b="0" baseline="0" dirty="0" smtClean="0"/>
              <a:t>Strong support; broad conception of health; holistic view of whole child, reflected by high priority to principles of ECM, safeguarding, emotional health. But variation in content, format and methods. Less attention to lifestyle issues (perhaps seen as more the role of external experts?). Experience on placement is variable – school driven (of concern given the drive for PSHE to be locally shaped, less centrally guided, not statutory). Means less consistency in trainee teacher’s experience of health</a:t>
            </a:r>
          </a:p>
          <a:p>
            <a:pPr marL="0" indent="0" eaLnBrk="1" hangingPunct="1">
              <a:buNone/>
            </a:pPr>
            <a:endParaRPr lang="en-US" b="0" baseline="0" dirty="0" smtClean="0"/>
          </a:p>
          <a:p>
            <a:pPr marL="0" indent="0" eaLnBrk="1" hangingPunct="1">
              <a:buNone/>
            </a:pPr>
            <a:r>
              <a:rPr lang="en-US" b="1" baseline="0" dirty="0" smtClean="0"/>
              <a:t>2. How effective?</a:t>
            </a:r>
          </a:p>
          <a:p>
            <a:pPr marL="0" indent="0" eaLnBrk="1" hangingPunct="1">
              <a:buNone/>
            </a:pPr>
            <a:r>
              <a:rPr lang="en-US" b="0" dirty="0" smtClean="0"/>
              <a:t>Systematic review showed some benefits,</a:t>
            </a:r>
            <a:r>
              <a:rPr lang="en-US" b="0" baseline="0" dirty="0" smtClean="0"/>
              <a:t> for teachers in terms of increasing knowledge, improving confidence to address health. But limitations of study design so caution must be employed. Also, only measured </a:t>
            </a:r>
            <a:r>
              <a:rPr lang="en-US" b="0" u="sng" baseline="0" dirty="0" smtClean="0"/>
              <a:t>short term </a:t>
            </a:r>
            <a:r>
              <a:rPr lang="en-US" b="0" baseline="0" dirty="0" smtClean="0"/>
              <a:t>impact including in NQT / early career years. Need for evaluations </a:t>
            </a:r>
            <a:r>
              <a:rPr lang="en-US" b="0" u="sng" baseline="0" dirty="0" smtClean="0"/>
              <a:t>spanning the ITT/early career period </a:t>
            </a:r>
            <a:r>
              <a:rPr lang="en-US" b="0" baseline="0" dirty="0" smtClean="0"/>
              <a:t>including follow-up training post-qualification. </a:t>
            </a:r>
          </a:p>
          <a:p>
            <a:pPr marL="0" indent="0" eaLnBrk="1" hangingPunct="1">
              <a:buNone/>
            </a:pPr>
            <a:r>
              <a:rPr lang="en-US" b="0" baseline="0" dirty="0" smtClean="0"/>
              <a:t>Harder to show effects on pupils in ITT as teachers scattered amongst a number of schools. ITT providers did assess trainees on health, commonly by teaching observation, assignments or portfolio. </a:t>
            </a:r>
          </a:p>
          <a:p>
            <a:pPr marL="0" indent="0" eaLnBrk="1" hangingPunct="1">
              <a:buNone/>
            </a:pPr>
            <a:endParaRPr lang="en-US" b="0" baseline="0" dirty="0" smtClean="0"/>
          </a:p>
          <a:p>
            <a:pPr marL="0" indent="0" eaLnBrk="1" hangingPunct="1">
              <a:buNone/>
            </a:pPr>
            <a:r>
              <a:rPr lang="en-US" b="1" baseline="0" dirty="0" smtClean="0"/>
              <a:t>3. Barriers and facilitators</a:t>
            </a:r>
          </a:p>
          <a:p>
            <a:pPr marL="0" indent="0" eaLnBrk="1" hangingPunct="1">
              <a:buNone/>
            </a:pPr>
            <a:r>
              <a:rPr lang="en-US" b="0" baseline="0" dirty="0" err="1" smtClean="0"/>
              <a:t>Bs</a:t>
            </a:r>
            <a:r>
              <a:rPr lang="en-US" b="0" baseline="0" dirty="0" smtClean="0"/>
              <a:t> &amp; </a:t>
            </a:r>
            <a:r>
              <a:rPr lang="en-US" b="0" baseline="0" dirty="0" err="1" smtClean="0"/>
              <a:t>Fs</a:t>
            </a:r>
            <a:r>
              <a:rPr lang="en-US" b="0" baseline="0" dirty="0" smtClean="0"/>
              <a:t> came mainly from the course managers – with innovative strategies to overcome the barriers described. Some of these resonated with the literature, though the studies themselves didn’t explicitly mention barriers and facilitators – we only inferred (and not as systematically as possible).</a:t>
            </a:r>
          </a:p>
          <a:p>
            <a:pPr marL="171450" indent="-171450" eaLnBrk="1" hangingPunct="1">
              <a:buFont typeface="Arial" pitchFamily="34" charset="0"/>
              <a:buChar char="•"/>
            </a:pPr>
            <a:r>
              <a:rPr lang="en-US" b="0" dirty="0" smtClean="0"/>
              <a:t>Some</a:t>
            </a:r>
            <a:r>
              <a:rPr lang="en-US" b="0" baseline="0" dirty="0" smtClean="0"/>
              <a:t> trainees were said to not consider health as within their role as teachers – our SR has shown that this can be achieved over time, through a variety of strategies (e.g. making training personally relevant to trainees – their own health as important). </a:t>
            </a:r>
          </a:p>
          <a:p>
            <a:pPr marL="171450" indent="-171450" eaLnBrk="1" hangingPunct="1">
              <a:buFont typeface="Arial" pitchFamily="34" charset="0"/>
              <a:buChar char="•"/>
            </a:pPr>
            <a:r>
              <a:rPr lang="en-US" b="0" baseline="0" dirty="0" smtClean="0"/>
              <a:t>Lack of time in busy curriculum, and health considered lower priority than subject knowledge (less ‘defined’ role for health now). But course managers told us about ‘ways in’ for health. Encourage trainees to ‘self-study’ health topics. </a:t>
            </a:r>
            <a:endParaRPr lang="en-US" b="0"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F223D8BB-B083-4953-B544-3BB67C302B77}" type="slidenum">
              <a:rPr lang="en-GB"/>
              <a:pPr eaLnBrk="1" hangingPunct="1"/>
              <a:t>18</a:t>
            </a:fld>
            <a:endParaRPr lang="en-GB"/>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BA3AFB12-2778-46C9-B336-0A4DABD45B2D}" type="slidenum">
              <a:rPr lang="en-GB">
                <a:solidFill>
                  <a:srgbClr val="000000"/>
                </a:solidFill>
              </a:rPr>
              <a:pPr eaLnBrk="1" hangingPunct="1"/>
              <a:t>19</a:t>
            </a:fld>
            <a:endParaRPr lang="en-GB">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GB" dirty="0" smtClean="0">
              <a:latin typeface="Verdana" pitchFamily="34" charset="0"/>
            </a:endParaRPr>
          </a:p>
          <a:p>
            <a:pPr eaLnBrk="1" hangingPunct="1"/>
            <a:r>
              <a:rPr lang="en-GB" sz="1200" kern="1200" dirty="0" smtClean="0">
                <a:solidFill>
                  <a:schemeClr val="tx1"/>
                </a:solidFill>
                <a:effectLst/>
                <a:latin typeface="Arial" charset="0"/>
                <a:ea typeface="+mn-ea"/>
                <a:cs typeface="+mn-cs"/>
              </a:rPr>
              <a:t>And if any of you manage teacher training courses, we would be interested in hearing your views.</a:t>
            </a:r>
            <a:endParaRPr lang="en-GB" dirty="0" smtClean="0">
              <a:latin typeface="Verdana" pitchFamily="34" charset="0"/>
            </a:endParaRPr>
          </a:p>
          <a:p>
            <a:pPr eaLnBrk="1" hangingPunct="1">
              <a:buFontTx/>
              <a:buChar char="•"/>
            </a:pPr>
            <a:endParaRPr lang="en-GB" dirty="0" smtClean="0"/>
          </a:p>
          <a:p>
            <a:pPr marL="228600" indent="-228600" eaLnBrk="1" hangingPunct="1">
              <a:buFont typeface="+mj-lt"/>
              <a:buAutoNum type="arabicPeriod"/>
            </a:pPr>
            <a:r>
              <a:rPr lang="en-GB" sz="1200" kern="1200" dirty="0" smtClean="0">
                <a:solidFill>
                  <a:schemeClr val="tx1"/>
                </a:solidFill>
                <a:effectLst/>
                <a:latin typeface="Arial" charset="0"/>
                <a:ea typeface="+mn-ea"/>
                <a:cs typeface="+mn-cs"/>
              </a:rPr>
              <a:t>Do our research findings resonate with your experiences?’,  </a:t>
            </a:r>
          </a:p>
          <a:p>
            <a:pPr marL="228600" indent="-228600" eaLnBrk="1" hangingPunct="1">
              <a:buFont typeface="+mj-lt"/>
              <a:buAutoNum type="arabicPeriod"/>
            </a:pPr>
            <a:r>
              <a:rPr lang="en-GB" sz="1200" kern="1200" dirty="0" smtClean="0">
                <a:solidFill>
                  <a:schemeClr val="tx1"/>
                </a:solidFill>
                <a:effectLst/>
                <a:latin typeface="Arial" charset="0"/>
                <a:ea typeface="+mn-ea"/>
                <a:cs typeface="+mn-cs"/>
              </a:rPr>
              <a:t>‘How are recent changes effecting your ability to promote health and well-being to your trainee teachers?’</a:t>
            </a:r>
            <a:endParaRPr lang="en-GB" dirty="0" smtClean="0">
              <a:latin typeface="Verdana"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F223D8BB-B083-4953-B544-3BB67C302B77}" type="slidenum">
              <a:rPr lang="en-GB"/>
              <a:pPr eaLnBrk="1" hangingPunct="1"/>
              <a:t>20</a:t>
            </a:fld>
            <a:endParaRPr lang="en-GB"/>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8A5AE088-B8EE-4518-9B4B-BA51EABCAF4F}" type="slidenum">
              <a:rPr lang="en-GB"/>
              <a:pPr eaLnBrk="1" hangingPunct="1"/>
              <a:t>2</a:t>
            </a:fld>
            <a:endParaRPr lang="en-GB"/>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dirty="0" smtClean="0"/>
              <a:t>Introduce myself, Karen,</a:t>
            </a:r>
            <a:r>
              <a:rPr lang="en-US" baseline="0" dirty="0" smtClean="0"/>
              <a:t> Sue and Jenny from the team – multidisciplinary covering Medicine, Education and Health Sciences at the University</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BA3AFB12-2778-46C9-B336-0A4DABD45B2D}" type="slidenum">
              <a:rPr lang="en-GB">
                <a:solidFill>
                  <a:srgbClr val="000000"/>
                </a:solidFill>
              </a:rPr>
              <a:pPr eaLnBrk="1" hangingPunct="1"/>
              <a:t>3</a:t>
            </a:fld>
            <a:endParaRPr lang="en-GB">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GB" dirty="0" smtClean="0">
              <a:latin typeface="Verdana" pitchFamily="34" charset="0"/>
            </a:endParaRPr>
          </a:p>
          <a:p>
            <a:pPr eaLnBrk="1" hangingPunct="1">
              <a:buFontTx/>
              <a:buChar char="•"/>
            </a:pPr>
            <a:endParaRPr lang="en-GB" dirty="0" smtClean="0"/>
          </a:p>
          <a:p>
            <a:pPr eaLnBrk="1" hangingPunct="1"/>
            <a:endParaRPr lang="en-GB" dirty="0" smtClean="0">
              <a:latin typeface="Verdan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4E28FA72-24F2-4886-AB67-451DAFBC3D59}" type="slidenum">
              <a:rPr lang="en-GB"/>
              <a:pPr eaLnBrk="1" hangingPunct="1"/>
              <a:t>4</a:t>
            </a:fld>
            <a:endParaRPr lang="en-GB"/>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marL="171450" indent="-171450" eaLnBrk="1" hangingPunct="1">
              <a:buFont typeface="Arial" pitchFamily="34" charset="0"/>
              <a:buChar char="•"/>
            </a:pPr>
            <a:r>
              <a:rPr lang="en-US" sz="1000" b="1" dirty="0" smtClean="0"/>
              <a:t>Teachers in wider public health workforce</a:t>
            </a:r>
            <a:r>
              <a:rPr lang="en-US" sz="1000" baseline="0" dirty="0" smtClean="0"/>
              <a:t> . </a:t>
            </a:r>
            <a:r>
              <a:rPr lang="en-US" sz="1000" baseline="0" dirty="0" err="1" smtClean="0"/>
              <a:t>Formalised</a:t>
            </a:r>
            <a:r>
              <a:rPr lang="en-US" sz="1000" baseline="0" dirty="0" smtClean="0"/>
              <a:t> in Every Child Matters – health and safety of children. </a:t>
            </a:r>
            <a:r>
              <a:rPr lang="en-US" sz="1000" dirty="0" smtClean="0"/>
              <a:t>QTS standard</a:t>
            </a:r>
            <a:r>
              <a:rPr lang="en-US" sz="1000" baseline="0" dirty="0" smtClean="0"/>
              <a:t> </a:t>
            </a:r>
            <a:r>
              <a:rPr lang="en-US" sz="1000" dirty="0" smtClean="0"/>
              <a:t>21 ‘health</a:t>
            </a:r>
            <a:r>
              <a:rPr lang="en-US" sz="1000" baseline="0" dirty="0" smtClean="0"/>
              <a:t> &amp; well-being’, National Healthy Schools </a:t>
            </a:r>
            <a:r>
              <a:rPr lang="en-US" sz="1000" baseline="0" dirty="0" err="1" smtClean="0"/>
              <a:t>Programme</a:t>
            </a:r>
            <a:r>
              <a:rPr lang="en-US" sz="1000" baseline="0" dirty="0" smtClean="0"/>
              <a:t>.</a:t>
            </a:r>
          </a:p>
          <a:p>
            <a:pPr marL="171450" indent="-171450" eaLnBrk="1" hangingPunct="1">
              <a:buFont typeface="Arial" pitchFamily="34" charset="0"/>
              <a:buChar char="•"/>
            </a:pPr>
            <a:r>
              <a:rPr lang="en-US" sz="1000" b="1" baseline="0" dirty="0" smtClean="0"/>
              <a:t>PSHE education </a:t>
            </a:r>
            <a:r>
              <a:rPr lang="en-US" sz="1000" baseline="0" dirty="0" smtClean="0"/>
              <a:t>– a key way in which health can be covered in the curriculum: SRE, mental and emotional health, broader aspects such as citizenship, careers education, financial education. Current debates about statutory status. In order to teach it teachers need adequate training in it.</a:t>
            </a:r>
            <a:endParaRPr lang="en-US" sz="1000" dirty="0" smtClean="0"/>
          </a:p>
          <a:p>
            <a:pPr marL="171450" indent="-171450" eaLnBrk="1" hangingPunct="1">
              <a:buFont typeface="Arial" pitchFamily="34" charset="0"/>
              <a:buChar char="•"/>
            </a:pPr>
            <a:r>
              <a:rPr lang="en-US" sz="1000" b="1" dirty="0" smtClean="0"/>
              <a:t>Survey of ITT providers </a:t>
            </a:r>
            <a:r>
              <a:rPr lang="en-US" sz="1000" dirty="0" smtClean="0"/>
              <a:t>in 2007 (35 institutions) – variable but lack of a consistent approach. Most seemed to be incorporating elements of Every Child Matters, but</a:t>
            </a:r>
            <a:r>
              <a:rPr lang="en-US" sz="1000" baseline="0" dirty="0" smtClean="0"/>
              <a:t> to varying extents. Provision about info on the NHSP variable. </a:t>
            </a:r>
          </a:p>
          <a:p>
            <a:pPr marL="171450" indent="-171450" eaLnBrk="1" hangingPunct="1">
              <a:buFont typeface="Arial" pitchFamily="34" charset="0"/>
              <a:buChar char="•"/>
            </a:pPr>
            <a:r>
              <a:rPr lang="en-US" sz="1000" b="1" dirty="0" smtClean="0"/>
              <a:t>Policy</a:t>
            </a:r>
            <a:r>
              <a:rPr lang="en-US" sz="1000" b="1" baseline="0" dirty="0" smtClean="0"/>
              <a:t> </a:t>
            </a:r>
            <a:r>
              <a:rPr lang="en-US" sz="1000" b="1" baseline="0" dirty="0" smtClean="0"/>
              <a:t>changes </a:t>
            </a:r>
            <a:r>
              <a:rPr lang="en-US" sz="1000" baseline="0" dirty="0" smtClean="0"/>
              <a:t>– Every Child Matters archiving, New National Curriculum, changes to OFSTED indicators, new Teacher’s standards, move to school-based teacher training, scaling back of the NHSP – changing landscape, how will all this affect the way health is promoted in schools, and how teachers are trained. </a:t>
            </a:r>
            <a:endParaRPr lang="en-US" sz="1000" baseline="0" dirty="0" smtClean="0"/>
          </a:p>
          <a:p>
            <a:pPr marL="171450" indent="-171450" eaLnBrk="1" hangingPunct="1">
              <a:buFont typeface="Arial" pitchFamily="34" charset="0"/>
              <a:buChar char="•"/>
            </a:pPr>
            <a:r>
              <a:rPr lang="en-US" sz="1200" b="1" baseline="0" dirty="0" smtClean="0"/>
              <a:t>PGCE curriculum innovations </a:t>
            </a:r>
            <a:r>
              <a:rPr lang="en-US" sz="1200" baseline="0" dirty="0" smtClean="0"/>
              <a:t>– came about due to </a:t>
            </a:r>
            <a:r>
              <a:rPr lang="en-US" sz="1200" b="1" baseline="0" dirty="0" smtClean="0"/>
              <a:t>collaboration</a:t>
            </a:r>
            <a:r>
              <a:rPr lang="en-US" sz="1200" baseline="0" dirty="0" smtClean="0"/>
              <a:t> between academics in health and education at </a:t>
            </a:r>
            <a:r>
              <a:rPr lang="en-US" sz="1200" baseline="0" dirty="0" err="1" smtClean="0"/>
              <a:t>UoS</a:t>
            </a:r>
            <a:r>
              <a:rPr lang="en-US" sz="1200" baseline="0" dirty="0" smtClean="0"/>
              <a:t>. Multi-disciplinary Health Day in Southampton, optional school based tasks, reflective portfolio of evidence. Designed to increase knowledge, skills and expertise in addressing health and teaching PSHE – and raise awareness of external agencies. </a:t>
            </a:r>
            <a:r>
              <a:rPr lang="en-US" sz="1200" i="1" baseline="0" dirty="0" smtClean="0"/>
              <a:t>We had a local picture, but what about nationally? What were other providers doing?</a:t>
            </a:r>
            <a:endParaRPr lang="en-US" sz="1200" baseline="0" dirty="0" smtClean="0"/>
          </a:p>
          <a:p>
            <a:pPr eaLnBrk="1" hangingPunct="1"/>
            <a:endParaRPr lang="en-US" baseline="0" dirty="0" smtClean="0"/>
          </a:p>
          <a:p>
            <a:pPr eaLnBrk="1" hangingPunct="1"/>
            <a:r>
              <a:rPr lang="en-US" baseline="0" dirty="0" smtClean="0"/>
              <a:t>So, we designed a research project and </a:t>
            </a:r>
            <a:r>
              <a:rPr lang="en-US" baseline="0" dirty="0" err="1" smtClean="0"/>
              <a:t>bidded</a:t>
            </a:r>
            <a:r>
              <a:rPr lang="en-US" baseline="0" dirty="0" smtClean="0"/>
              <a:t> for funding, and were successful – from the NIHR PHP (a relatively new funding </a:t>
            </a:r>
            <a:r>
              <a:rPr lang="en-US" baseline="0" dirty="0" err="1" smtClean="0"/>
              <a:t>programme</a:t>
            </a:r>
            <a:r>
              <a:rPr lang="en-US" baseline="0" dirty="0" smtClean="0"/>
              <a:t>).</a:t>
            </a:r>
          </a:p>
          <a:p>
            <a:pPr eaLnBrk="1" hangingPunct="1"/>
            <a:endParaRPr lang="en-US" baseline="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4E28FA72-24F2-4886-AB67-451DAFBC3D59}" type="slidenum">
              <a:rPr lang="en-GB"/>
              <a:pPr eaLnBrk="1" hangingPunct="1"/>
              <a:t>5</a:t>
            </a:fld>
            <a:endParaRPr lang="en-GB"/>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GB" dirty="0" smtClean="0"/>
          </a:p>
          <a:p>
            <a:pPr eaLnBrk="1" hangingPunct="1"/>
            <a:r>
              <a:rPr lang="en-GB" b="1" dirty="0" smtClean="0"/>
              <a:t>1. In what ways?</a:t>
            </a:r>
            <a:r>
              <a:rPr lang="en-GB" dirty="0" smtClean="0"/>
              <a:t> – We only</a:t>
            </a:r>
            <a:r>
              <a:rPr lang="en-GB" baseline="0" dirty="0" smtClean="0"/>
              <a:t> have limited picture of UK practice in the SE of England, not nationally. And we don’t know what approaches are described in the literature including internationally. </a:t>
            </a:r>
            <a:r>
              <a:rPr lang="en-GB" i="1" dirty="0" smtClean="0"/>
              <a:t>What</a:t>
            </a:r>
            <a:r>
              <a:rPr lang="en-GB" dirty="0" smtClean="0"/>
              <a:t> approaches are used? </a:t>
            </a:r>
            <a:r>
              <a:rPr lang="en-GB" i="1" dirty="0" smtClean="0"/>
              <a:t>When</a:t>
            </a:r>
            <a:r>
              <a:rPr lang="en-GB" dirty="0" smtClean="0"/>
              <a:t> are they delivered? </a:t>
            </a:r>
            <a:r>
              <a:rPr lang="en-GB" i="1" dirty="0" smtClean="0"/>
              <a:t>Who</a:t>
            </a:r>
            <a:r>
              <a:rPr lang="en-GB" dirty="0" smtClean="0"/>
              <a:t> is involved? What </a:t>
            </a:r>
            <a:r>
              <a:rPr lang="en-GB" i="1" dirty="0" smtClean="0"/>
              <a:t>resources</a:t>
            </a:r>
            <a:r>
              <a:rPr lang="en-GB" dirty="0" smtClean="0"/>
              <a:t> are necessary? Do they cover all of the policies and legal responsibilities required by </a:t>
            </a:r>
            <a:r>
              <a:rPr lang="en-GB" u="sng" dirty="0" smtClean="0"/>
              <a:t>QTS 21?</a:t>
            </a:r>
          </a:p>
          <a:p>
            <a:pPr eaLnBrk="1" hangingPunct="1"/>
            <a:endParaRPr lang="en-GB" dirty="0" smtClean="0"/>
          </a:p>
          <a:p>
            <a:pPr eaLnBrk="1" hangingPunct="1"/>
            <a:r>
              <a:rPr lang="en-GB" b="1" dirty="0" smtClean="0"/>
              <a:t>2. How effective?</a:t>
            </a:r>
            <a:r>
              <a:rPr lang="en-GB" dirty="0" smtClean="0"/>
              <a:t> – in terms of effects on teachers (their</a:t>
            </a:r>
            <a:r>
              <a:rPr lang="en-GB" baseline="0" dirty="0" smtClean="0"/>
              <a:t> skills and knowledge)</a:t>
            </a:r>
            <a:r>
              <a:rPr lang="en-GB" dirty="0" smtClean="0"/>
              <a:t>, but ultimately the effect on pupils. In terms of health, but also educational outcomes.</a:t>
            </a:r>
          </a:p>
          <a:p>
            <a:pPr eaLnBrk="1" hangingPunct="1"/>
            <a:endParaRPr lang="en-GB" dirty="0" smtClean="0"/>
          </a:p>
          <a:p>
            <a:pPr eaLnBrk="1" hangingPunct="1"/>
            <a:r>
              <a:rPr lang="en-GB" b="1" dirty="0" smtClean="0"/>
              <a:t>3. Barriers and facilitators – </a:t>
            </a:r>
            <a:r>
              <a:rPr lang="en-GB" dirty="0" smtClean="0"/>
              <a:t>What issues do teachers and teacher educators see as </a:t>
            </a:r>
            <a:r>
              <a:rPr lang="en-GB" u="sng" dirty="0" smtClean="0"/>
              <a:t>enhancing effective</a:t>
            </a:r>
            <a:r>
              <a:rPr lang="en-GB" dirty="0" smtClean="0"/>
              <a:t> training and delivery of health promotion interventions, and </a:t>
            </a:r>
            <a:r>
              <a:rPr lang="en-GB" u="sng" dirty="0" smtClean="0"/>
              <a:t>factors that are limiting</a:t>
            </a:r>
            <a:r>
              <a:rPr lang="en-GB" dirty="0" smtClean="0"/>
              <a:t>?</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E3FD2C92-C64C-4D59-8D1D-C234BD1CF627}" type="slidenum">
              <a:rPr lang="en-GB"/>
              <a:pPr eaLnBrk="1" hangingPunct="1"/>
              <a:t>6</a:t>
            </a:fld>
            <a:endParaRPr lang="en-GB"/>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marL="0" indent="0" eaLnBrk="1" hangingPunct="1">
              <a:buFontTx/>
              <a:buNone/>
            </a:pPr>
            <a:r>
              <a:rPr lang="en-US" dirty="0" smtClean="0"/>
              <a:t>Describe the stages of the survey</a:t>
            </a:r>
          </a:p>
          <a:p>
            <a:pPr marL="0" indent="0" eaLnBrk="1" hangingPunct="1">
              <a:buFontTx/>
              <a:buNone/>
            </a:pPr>
            <a:r>
              <a:rPr lang="en-US" dirty="0" smtClean="0"/>
              <a:t>Describe the stages of the systematic review (based on a model used by some</a:t>
            </a:r>
            <a:r>
              <a:rPr lang="en-US" baseline="0" dirty="0" smtClean="0"/>
              <a:t> of the reviews by the EPPI-Centre)</a:t>
            </a:r>
            <a:endParaRPr lang="en-US" dirty="0" smtClean="0"/>
          </a:p>
          <a:p>
            <a:pPr marL="0" indent="0" eaLnBrk="1" hangingPunct="1">
              <a:buFontTx/>
              <a:buNone/>
            </a:pPr>
            <a:endParaRPr lang="en-US" dirty="0" smtClean="0"/>
          </a:p>
          <a:p>
            <a:pPr marL="247650" indent="-247650" eaLnBrk="1" hangingPunct="1"/>
            <a:r>
              <a:rPr lang="en-US" dirty="0" smtClean="0"/>
              <a:t>Discuss the relationship between the two project components:</a:t>
            </a:r>
          </a:p>
          <a:p>
            <a:pPr marL="247650" indent="-247650" eaLnBrk="1" hangingPunct="1">
              <a:buFont typeface="Arial" pitchFamily="34" charset="0"/>
              <a:buChar char="•"/>
            </a:pPr>
            <a:r>
              <a:rPr lang="en-US" dirty="0" smtClean="0"/>
              <a:t>Both were intended to answer</a:t>
            </a:r>
            <a:r>
              <a:rPr lang="en-US" baseline="0" dirty="0" smtClean="0"/>
              <a:t> each of the 3 research questions – to complement each other – though could have been done entirely </a:t>
            </a:r>
            <a:r>
              <a:rPr lang="en-US" baseline="0" dirty="0" err="1" smtClean="0"/>
              <a:t>seperately</a:t>
            </a:r>
            <a:r>
              <a:rPr lang="en-US" baseline="0" dirty="0" smtClean="0"/>
              <a:t>. </a:t>
            </a:r>
          </a:p>
          <a:p>
            <a:pPr marL="247650" indent="-247650" eaLnBrk="1" hangingPunct="1">
              <a:buFont typeface="Arial" pitchFamily="34" charset="0"/>
              <a:buChar char="•"/>
            </a:pPr>
            <a:r>
              <a:rPr lang="en-US" baseline="0" dirty="0" smtClean="0"/>
              <a:t>Both were large undertakings and they necessarily ran in parallel, rather than sequentially. Wasn’t practical to do the review first and then the survey. The main interaction between the two came towards the end, where the results of the interviews helped us to interpret the results of the synthesis of the literature. We tried to see if the themes emerging from the interviews mapped onto the themes emerging from the synthesis (barriers and facilitators) (in actuality they didn’t fit that well)</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34EF14CC-06CA-4248-9EC0-A0CE295970B5}" type="slidenum">
              <a:rPr lang="en-GB"/>
              <a:pPr eaLnBrk="1" hangingPunct="1"/>
              <a:t>7</a:t>
            </a:fld>
            <a:endParaRPr lang="en-GB"/>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49688"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221" tIns="44111" rIns="88221" bIns="44111" anchor="b"/>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algn="r" eaLnBrk="1" hangingPunct="1"/>
            <a:fld id="{D33B101A-749F-45BC-A457-9EA3CC589C6F}" type="slidenum">
              <a:rPr lang="en-GB" sz="1200"/>
              <a:pPr algn="r" eaLnBrk="1" hangingPunct="1"/>
              <a:t>8</a:t>
            </a:fld>
            <a:endParaRPr lang="en-GB"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dirty="0" smtClean="0"/>
          </a:p>
          <a:p>
            <a:pPr marL="171450" indent="-171450" eaLnBrk="1" hangingPunct="1">
              <a:buFont typeface="Arial" pitchFamily="34" charset="0"/>
              <a:buChar char="•"/>
            </a:pPr>
            <a:r>
              <a:rPr lang="en-US" dirty="0" smtClean="0"/>
              <a:t>Piloted an online questionnaire</a:t>
            </a:r>
          </a:p>
          <a:p>
            <a:pPr marL="171450" indent="-171450" eaLnBrk="1" hangingPunct="1">
              <a:buFont typeface="Arial" pitchFamily="34" charset="0"/>
              <a:buChar char="•"/>
            </a:pPr>
            <a:r>
              <a:rPr lang="en-US" dirty="0" smtClean="0"/>
              <a:t>We </a:t>
            </a:r>
            <a:r>
              <a:rPr lang="en-US" b="1" dirty="0" smtClean="0"/>
              <a:t>asked</a:t>
            </a:r>
            <a:r>
              <a:rPr lang="en-US" dirty="0" smtClean="0"/>
              <a:t> them</a:t>
            </a:r>
            <a:r>
              <a:rPr lang="en-US" baseline="0" dirty="0" smtClean="0"/>
              <a:t>: what </a:t>
            </a:r>
            <a:r>
              <a:rPr lang="en-US" u="sng" baseline="0" dirty="0" smtClean="0"/>
              <a:t>topics</a:t>
            </a:r>
            <a:r>
              <a:rPr lang="en-US" baseline="0" dirty="0" smtClean="0"/>
              <a:t> covered, how much </a:t>
            </a:r>
            <a:r>
              <a:rPr lang="en-US" u="sng" baseline="0" dirty="0" smtClean="0"/>
              <a:t>time</a:t>
            </a:r>
            <a:r>
              <a:rPr lang="en-US" baseline="0" dirty="0" smtClean="0"/>
              <a:t> H&amp;WB received in their courses, degree of </a:t>
            </a:r>
            <a:r>
              <a:rPr lang="en-US" u="sng" baseline="0" dirty="0" smtClean="0"/>
              <a:t>importance</a:t>
            </a:r>
            <a:r>
              <a:rPr lang="en-US" baseline="0" dirty="0" smtClean="0"/>
              <a:t> given to H&amp;WB, whether any </a:t>
            </a:r>
            <a:r>
              <a:rPr lang="en-US" u="sng" baseline="0" dirty="0" smtClean="0"/>
              <a:t>assessment</a:t>
            </a:r>
            <a:r>
              <a:rPr lang="en-US" baseline="0" dirty="0" smtClean="0"/>
              <a:t> of H&amp;WB, which </a:t>
            </a:r>
            <a:r>
              <a:rPr lang="en-US" u="sng" baseline="0" dirty="0" smtClean="0"/>
              <a:t>external agencies </a:t>
            </a:r>
            <a:r>
              <a:rPr lang="en-US" baseline="0" dirty="0" smtClean="0"/>
              <a:t>they linked with for H&amp;WB; what </a:t>
            </a:r>
            <a:r>
              <a:rPr lang="en-US" u="sng" baseline="0" dirty="0" smtClean="0"/>
              <a:t>changes</a:t>
            </a:r>
            <a:r>
              <a:rPr lang="en-US" baseline="0" dirty="0" smtClean="0"/>
              <a:t> to their courses they foresaw as a result of policy shifts.</a:t>
            </a:r>
          </a:p>
          <a:p>
            <a:pPr marL="171450" indent="-171450" eaLnBrk="1" hangingPunct="1">
              <a:buFont typeface="Arial" pitchFamily="34" charset="0"/>
              <a:buChar char="•"/>
            </a:pPr>
            <a:r>
              <a:rPr lang="en-US" b="1" baseline="0" dirty="0" smtClean="0"/>
              <a:t>Sampling frame </a:t>
            </a:r>
            <a:r>
              <a:rPr lang="en-US" baseline="0" dirty="0" smtClean="0"/>
              <a:t>the (former) Training and Development Agency website – list of ITT providers at that time. You can see the three main types of providers listed</a:t>
            </a:r>
          </a:p>
          <a:p>
            <a:pPr marL="171450" indent="-171450" eaLnBrk="1" hangingPunct="1">
              <a:buFont typeface="Arial" pitchFamily="34" charset="0"/>
              <a:buChar char="•"/>
            </a:pPr>
            <a:r>
              <a:rPr lang="en-US" baseline="0" dirty="0" smtClean="0"/>
              <a:t>Aimed for </a:t>
            </a:r>
            <a:r>
              <a:rPr lang="en-US" b="1" baseline="0" dirty="0" smtClean="0"/>
              <a:t>geographical representation </a:t>
            </a:r>
            <a:r>
              <a:rPr lang="en-US" baseline="0" dirty="0" smtClean="0"/>
              <a:t>by sampling from each English region</a:t>
            </a:r>
          </a:p>
          <a:p>
            <a:pPr marL="171450" indent="-171450" eaLnBrk="1" hangingPunct="1">
              <a:buFont typeface="Arial" pitchFamily="34" charset="0"/>
              <a:buChar char="•"/>
            </a:pPr>
            <a:r>
              <a:rPr lang="en-US" baseline="0" dirty="0" smtClean="0"/>
              <a:t>Decided to </a:t>
            </a:r>
            <a:r>
              <a:rPr lang="en-US" b="1" baseline="0" dirty="0" smtClean="0"/>
              <a:t>sample</a:t>
            </a:r>
            <a:r>
              <a:rPr lang="en-US" baseline="0" dirty="0" smtClean="0"/>
              <a:t> rather than survey all ITT institutions</a:t>
            </a:r>
          </a:p>
          <a:p>
            <a:pPr marL="171450" indent="-171450" eaLnBrk="1" hangingPunct="1">
              <a:buFont typeface="Arial" pitchFamily="34" charset="0"/>
              <a:buChar char="•"/>
            </a:pPr>
            <a:r>
              <a:rPr lang="en-US" baseline="0" dirty="0" smtClean="0"/>
              <a:t>We surveyed </a:t>
            </a:r>
            <a:r>
              <a:rPr lang="en-US" b="0" u="sng" baseline="0" dirty="0" smtClean="0"/>
              <a:t>course managers </a:t>
            </a:r>
            <a:r>
              <a:rPr lang="en-US" baseline="0" dirty="0" smtClean="0"/>
              <a:t>within these institutions (total of 220). Response from 74.</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sz="1200" b="1" dirty="0" smtClean="0">
                <a:solidFill>
                  <a:srgbClr val="003399"/>
                </a:solidFill>
                <a:latin typeface="Trebuchet MS" pitchFamily="34" charset="0"/>
              </a:rPr>
              <a:t>Rationale: </a:t>
            </a:r>
            <a:r>
              <a:rPr lang="en-GB" sz="1200" dirty="0" smtClean="0">
                <a:solidFill>
                  <a:srgbClr val="003399"/>
                </a:solidFill>
                <a:latin typeface="Trebuchet MS" pitchFamily="34" charset="0"/>
              </a:rPr>
              <a:t>to explore further the ways in which health and well-being is addressed in ITT training.</a:t>
            </a:r>
            <a:endParaRPr lang="en-US" dirty="0" smtClean="0"/>
          </a:p>
          <a:p>
            <a:pPr marL="171450" indent="-171450">
              <a:buFont typeface="Arial" pitchFamily="34" charset="0"/>
              <a:buChar char="•"/>
            </a:pPr>
            <a:r>
              <a:rPr lang="en-US" dirty="0" smtClean="0"/>
              <a:t>Sampled 25 course managers – interviewed </a:t>
            </a:r>
            <a:r>
              <a:rPr lang="en-US" u="sng" dirty="0" smtClean="0"/>
              <a:t>19</a:t>
            </a:r>
            <a:r>
              <a:rPr lang="en-US" dirty="0" smtClean="0"/>
              <a:t> of them.</a:t>
            </a:r>
          </a:p>
          <a:p>
            <a:pPr marL="171450" indent="-171450">
              <a:buFont typeface="Arial" pitchFamily="34" charset="0"/>
              <a:buChar char="•"/>
            </a:pPr>
            <a:r>
              <a:rPr lang="en-US" b="1" dirty="0" smtClean="0"/>
              <a:t>Purposive sample</a:t>
            </a:r>
            <a:r>
              <a:rPr lang="en-US" b="1" baseline="0" dirty="0" smtClean="0"/>
              <a:t> </a:t>
            </a:r>
            <a:r>
              <a:rPr lang="en-US" baseline="0" dirty="0" smtClean="0"/>
              <a:t>- covering H&amp;WB ‘interesting’ things (e.g. conceptual frameworks, use of external agencies)</a:t>
            </a:r>
          </a:p>
          <a:p>
            <a:pPr marL="171450" indent="-171450">
              <a:buFont typeface="Arial" pitchFamily="34" charset="0"/>
              <a:buChar char="•"/>
            </a:pPr>
            <a:r>
              <a:rPr lang="en-US" baseline="0" dirty="0" smtClean="0"/>
              <a:t>Range of training </a:t>
            </a:r>
            <a:r>
              <a:rPr lang="en-US" baseline="0" dirty="0" err="1" smtClean="0"/>
              <a:t>organisations</a:t>
            </a:r>
            <a:r>
              <a:rPr lang="en-US" baseline="0" dirty="0" smtClean="0"/>
              <a:t>: Mostly HEIs, but also some SCITT and EBITT. </a:t>
            </a:r>
            <a:r>
              <a:rPr lang="en-US" dirty="0" smtClean="0"/>
              <a:t>All 9</a:t>
            </a:r>
            <a:r>
              <a:rPr lang="en-US" baseline="0" dirty="0" smtClean="0"/>
              <a:t> English regions. Balance of under grad and post grad. Primary and secondary (including Ks 2/3)</a:t>
            </a:r>
          </a:p>
          <a:p>
            <a:pPr marL="171450" indent="-171450">
              <a:buFont typeface="Arial" pitchFamily="34" charset="0"/>
              <a:buChar char="•"/>
            </a:pPr>
            <a:r>
              <a:rPr lang="en-US" dirty="0" smtClean="0"/>
              <a:t>‘Importance’ of H&amp;WB from</a:t>
            </a:r>
            <a:r>
              <a:rPr lang="en-US" baseline="0" dirty="0" smtClean="0"/>
              <a:t> their questionnaire (including qualitative comments “we know what we’re doing and we do it very well”; “ we are passionate about health and well-being and take it very seriously”)</a:t>
            </a:r>
            <a:endParaRPr lang="en-US" dirty="0" smtClean="0"/>
          </a:p>
        </p:txBody>
      </p:sp>
      <p:sp>
        <p:nvSpPr>
          <p:cNvPr id="91140" name="Slide Number Placeholder 3"/>
          <p:cNvSpPr>
            <a:spLocks noGrp="1"/>
          </p:cNvSpPr>
          <p:nvPr>
            <p:ph type="sldNum" sz="quarter" idx="5"/>
          </p:nvPr>
        </p:nvSpPr>
        <p:spPr>
          <a:noFill/>
        </p:spPr>
        <p:txBody>
          <a:bodyPr/>
          <a:lstStyle>
            <a:lvl1pPr defTabSz="882650" eaLnBrk="0" hangingPunct="0">
              <a:defRPr>
                <a:solidFill>
                  <a:schemeClr val="tx1"/>
                </a:solidFill>
                <a:latin typeface="Arial" charset="0"/>
              </a:defRPr>
            </a:lvl1pPr>
            <a:lvl2pPr marL="742950" indent="-285750" defTabSz="882650" eaLnBrk="0" hangingPunct="0">
              <a:defRPr>
                <a:solidFill>
                  <a:schemeClr val="tx1"/>
                </a:solidFill>
                <a:latin typeface="Arial" charset="0"/>
              </a:defRPr>
            </a:lvl2pPr>
            <a:lvl3pPr marL="1143000" indent="-228600" defTabSz="882650" eaLnBrk="0" hangingPunct="0">
              <a:defRPr>
                <a:solidFill>
                  <a:schemeClr val="tx1"/>
                </a:solidFill>
                <a:latin typeface="Arial" charset="0"/>
              </a:defRPr>
            </a:lvl3pPr>
            <a:lvl4pPr marL="1600200" indent="-228600" defTabSz="882650" eaLnBrk="0" hangingPunct="0">
              <a:defRPr>
                <a:solidFill>
                  <a:schemeClr val="tx1"/>
                </a:solidFill>
                <a:latin typeface="Arial" charset="0"/>
              </a:defRPr>
            </a:lvl4pPr>
            <a:lvl5pPr marL="2057400" indent="-228600" defTabSz="882650" eaLnBrk="0" hangingPunct="0">
              <a:defRPr>
                <a:solidFill>
                  <a:schemeClr val="tx1"/>
                </a:solidFill>
                <a:latin typeface="Arial" charset="0"/>
              </a:defRPr>
            </a:lvl5pPr>
            <a:lvl6pPr marL="2514600" indent="-228600" defTabSz="882650" eaLnBrk="0" fontAlgn="base" hangingPunct="0">
              <a:spcBef>
                <a:spcPct val="0"/>
              </a:spcBef>
              <a:spcAft>
                <a:spcPct val="0"/>
              </a:spcAft>
              <a:defRPr>
                <a:solidFill>
                  <a:schemeClr val="tx1"/>
                </a:solidFill>
                <a:latin typeface="Arial" charset="0"/>
              </a:defRPr>
            </a:lvl6pPr>
            <a:lvl7pPr marL="2971800" indent="-228600" defTabSz="882650" eaLnBrk="0" fontAlgn="base" hangingPunct="0">
              <a:spcBef>
                <a:spcPct val="0"/>
              </a:spcBef>
              <a:spcAft>
                <a:spcPct val="0"/>
              </a:spcAft>
              <a:defRPr>
                <a:solidFill>
                  <a:schemeClr val="tx1"/>
                </a:solidFill>
                <a:latin typeface="Arial" charset="0"/>
              </a:defRPr>
            </a:lvl7pPr>
            <a:lvl8pPr marL="3429000" indent="-228600" defTabSz="882650" eaLnBrk="0" fontAlgn="base" hangingPunct="0">
              <a:spcBef>
                <a:spcPct val="0"/>
              </a:spcBef>
              <a:spcAft>
                <a:spcPct val="0"/>
              </a:spcAft>
              <a:defRPr>
                <a:solidFill>
                  <a:schemeClr val="tx1"/>
                </a:solidFill>
                <a:latin typeface="Arial" charset="0"/>
              </a:defRPr>
            </a:lvl8pPr>
            <a:lvl9pPr marL="3886200" indent="-228600" defTabSz="882650" eaLnBrk="0" fontAlgn="base" hangingPunct="0">
              <a:spcBef>
                <a:spcPct val="0"/>
              </a:spcBef>
              <a:spcAft>
                <a:spcPct val="0"/>
              </a:spcAft>
              <a:defRPr>
                <a:solidFill>
                  <a:schemeClr val="tx1"/>
                </a:solidFill>
                <a:latin typeface="Arial" charset="0"/>
              </a:defRPr>
            </a:lvl9pPr>
          </a:lstStyle>
          <a:p>
            <a:pPr eaLnBrk="1" hangingPunct="1"/>
            <a:fld id="{887A448C-08FF-47F6-BB5F-A7567181B38D}" type="slidenum">
              <a:rPr lang="en-GB"/>
              <a:pPr eaLnBrk="1" hangingPunct="1"/>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4976618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37409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0" y="917575"/>
            <a:ext cx="2057400" cy="48879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917575"/>
            <a:ext cx="6019800" cy="4887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7605269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917575"/>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11188" y="2071688"/>
            <a:ext cx="8075612" cy="3733800"/>
          </a:xfrm>
        </p:spPr>
        <p:txBody>
          <a:bodyPr/>
          <a:lstStyle/>
          <a:p>
            <a:pPr lvl="0"/>
            <a:endParaRPr lang="en-GB" noProof="0" smtClean="0"/>
          </a:p>
        </p:txBody>
      </p:sp>
    </p:spTree>
    <p:extLst>
      <p:ext uri="{BB962C8B-B14F-4D97-AF65-F5344CB8AC3E}">
        <p14:creationId xmlns:p14="http://schemas.microsoft.com/office/powerpoint/2010/main" val="31152841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45802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0079B0-231E-407E-9377-16EBFFF82B99}"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382739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0079B0-231E-407E-9377-16EBFFF82B99}"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2054862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079B0-231E-407E-9377-16EBFFF82B99}"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900388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50079B0-231E-407E-9377-16EBFFF82B99}"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2653498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50079B0-231E-407E-9377-16EBFFF82B99}" type="datetimeFigureOut">
              <a:rPr lang="en-GB" smtClean="0"/>
              <a:t>09/06/2014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1703326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50079B0-231E-407E-9377-16EBFFF82B99}" type="datetimeFigureOut">
              <a:rPr lang="en-GB" smtClean="0"/>
              <a:t>09/06/2014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264052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hart Placeholder 4"/>
          <p:cNvSpPr>
            <a:spLocks noGrp="1"/>
          </p:cNvSpPr>
          <p:nvPr>
            <p:ph type="chart" sz="quarter" idx="10"/>
          </p:nvPr>
        </p:nvSpPr>
        <p:spPr>
          <a:xfrm>
            <a:off x="3402013" y="3668713"/>
            <a:ext cx="914400" cy="914400"/>
          </a:xfrm>
        </p:spPr>
        <p:txBody>
          <a:bodyPr/>
          <a:lstStyle/>
          <a:p>
            <a:endParaRPr lang="en-GB"/>
          </a:p>
        </p:txBody>
      </p:sp>
    </p:spTree>
    <p:extLst>
      <p:ext uri="{BB962C8B-B14F-4D97-AF65-F5344CB8AC3E}">
        <p14:creationId xmlns:p14="http://schemas.microsoft.com/office/powerpoint/2010/main" val="25586383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079B0-231E-407E-9377-16EBFFF82B99}" type="datetimeFigureOut">
              <a:rPr lang="en-GB" smtClean="0"/>
              <a:t>09/06/2014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2628821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079B0-231E-407E-9377-16EBFFF82B99}"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3285998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079B0-231E-407E-9377-16EBFFF82B99}" type="datetimeFigureOut">
              <a:rPr lang="en-GB" smtClean="0"/>
              <a:t>09/06/2014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37983604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0079B0-231E-407E-9377-16EBFFF82B99}"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14754639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0079B0-231E-407E-9377-16EBFFF82B99}" type="datetimeFigureOut">
              <a:rPr lang="en-GB" smtClean="0"/>
              <a:t>09/06/2014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6D8F88-CE31-449A-8660-253CC683A229}" type="slidenum">
              <a:rPr lang="en-GB" smtClean="0"/>
              <a:t>‹#›</a:t>
            </a:fld>
            <a:endParaRPr lang="en-GB"/>
          </a:p>
        </p:txBody>
      </p:sp>
    </p:spTree>
    <p:extLst>
      <p:ext uri="{BB962C8B-B14F-4D97-AF65-F5344CB8AC3E}">
        <p14:creationId xmlns:p14="http://schemas.microsoft.com/office/powerpoint/2010/main" val="3866811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5580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11188" y="2071688"/>
            <a:ext cx="3960812"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2071688"/>
            <a:ext cx="39624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2131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6560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1532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8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3869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3492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9175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11188" y="2071688"/>
            <a:ext cx="8075612"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pic>
        <p:nvPicPr>
          <p:cNvPr id="1030" name="Picture 29" descr="bg_logo_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62849" y="6294475"/>
            <a:ext cx="1863258" cy="40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066941" y="6088878"/>
            <a:ext cx="1741118" cy="607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4" r:id="rId13"/>
  </p:sldLayoutIdLst>
  <p:timing>
    <p:tnLst>
      <p:par>
        <p:cTn id="1" dur="indefinite" restart="never" nodeType="tmRoot"/>
      </p:par>
    </p:tnLst>
  </p:timing>
  <p:txStyles>
    <p:titleStyle>
      <a:lvl1pPr algn="ctr" rtl="0" eaLnBrk="0" fontAlgn="base" hangingPunct="0">
        <a:spcBef>
          <a:spcPct val="0"/>
        </a:spcBef>
        <a:spcAft>
          <a:spcPct val="0"/>
        </a:spcAft>
        <a:defRPr sz="3200" b="1">
          <a:solidFill>
            <a:srgbClr val="000066"/>
          </a:solidFill>
          <a:latin typeface="+mj-lt"/>
          <a:ea typeface="+mj-ea"/>
          <a:cs typeface="+mj-cs"/>
        </a:defRPr>
      </a:lvl1pPr>
      <a:lvl2pPr algn="ctr" rtl="0" eaLnBrk="0" fontAlgn="base" hangingPunct="0">
        <a:spcBef>
          <a:spcPct val="0"/>
        </a:spcBef>
        <a:spcAft>
          <a:spcPct val="0"/>
        </a:spcAft>
        <a:defRPr sz="3200" b="1">
          <a:solidFill>
            <a:srgbClr val="000066"/>
          </a:solidFill>
          <a:latin typeface="Arial" charset="0"/>
        </a:defRPr>
      </a:lvl2pPr>
      <a:lvl3pPr algn="ctr" rtl="0" eaLnBrk="0" fontAlgn="base" hangingPunct="0">
        <a:spcBef>
          <a:spcPct val="0"/>
        </a:spcBef>
        <a:spcAft>
          <a:spcPct val="0"/>
        </a:spcAft>
        <a:defRPr sz="3200" b="1">
          <a:solidFill>
            <a:srgbClr val="000066"/>
          </a:solidFill>
          <a:latin typeface="Arial" charset="0"/>
        </a:defRPr>
      </a:lvl3pPr>
      <a:lvl4pPr algn="ctr" rtl="0" eaLnBrk="0" fontAlgn="base" hangingPunct="0">
        <a:spcBef>
          <a:spcPct val="0"/>
        </a:spcBef>
        <a:spcAft>
          <a:spcPct val="0"/>
        </a:spcAft>
        <a:defRPr sz="3200" b="1">
          <a:solidFill>
            <a:srgbClr val="000066"/>
          </a:solidFill>
          <a:latin typeface="Arial" charset="0"/>
        </a:defRPr>
      </a:lvl4pPr>
      <a:lvl5pPr algn="ctr" rtl="0" eaLnBrk="0" fontAlgn="base" hangingPunct="0">
        <a:spcBef>
          <a:spcPct val="0"/>
        </a:spcBef>
        <a:spcAft>
          <a:spcPct val="0"/>
        </a:spcAft>
        <a:defRPr sz="3200" b="1">
          <a:solidFill>
            <a:srgbClr val="000066"/>
          </a:solidFill>
          <a:latin typeface="Arial" charset="0"/>
        </a:defRPr>
      </a:lvl5pPr>
      <a:lvl6pPr marL="457200" algn="ctr" rtl="0" fontAlgn="base">
        <a:spcBef>
          <a:spcPct val="0"/>
        </a:spcBef>
        <a:spcAft>
          <a:spcPct val="0"/>
        </a:spcAft>
        <a:defRPr sz="3200" b="1">
          <a:solidFill>
            <a:srgbClr val="000066"/>
          </a:solidFill>
          <a:latin typeface="Arial" charset="0"/>
        </a:defRPr>
      </a:lvl6pPr>
      <a:lvl7pPr marL="914400" algn="ctr" rtl="0" fontAlgn="base">
        <a:spcBef>
          <a:spcPct val="0"/>
        </a:spcBef>
        <a:spcAft>
          <a:spcPct val="0"/>
        </a:spcAft>
        <a:defRPr sz="3200" b="1">
          <a:solidFill>
            <a:srgbClr val="000066"/>
          </a:solidFill>
          <a:latin typeface="Arial" charset="0"/>
        </a:defRPr>
      </a:lvl7pPr>
      <a:lvl8pPr marL="1371600" algn="ctr" rtl="0" fontAlgn="base">
        <a:spcBef>
          <a:spcPct val="0"/>
        </a:spcBef>
        <a:spcAft>
          <a:spcPct val="0"/>
        </a:spcAft>
        <a:defRPr sz="3200" b="1">
          <a:solidFill>
            <a:srgbClr val="000066"/>
          </a:solidFill>
          <a:latin typeface="Arial" charset="0"/>
        </a:defRPr>
      </a:lvl8pPr>
      <a:lvl9pPr marL="1828800" algn="ctr" rtl="0" fontAlgn="base">
        <a:spcBef>
          <a:spcPct val="0"/>
        </a:spcBef>
        <a:spcAft>
          <a:spcPct val="0"/>
        </a:spcAft>
        <a:defRPr sz="3200" b="1">
          <a:solidFill>
            <a:srgbClr val="000066"/>
          </a:solidFill>
          <a:latin typeface="Arial" charset="0"/>
        </a:defRPr>
      </a:lvl9pPr>
    </p:titleStyle>
    <p:bodyStyle>
      <a:lvl1pPr marL="342900" indent="-342900" algn="l" rtl="0" eaLnBrk="0" fontAlgn="base" hangingPunct="0">
        <a:spcBef>
          <a:spcPct val="20000"/>
        </a:spcBef>
        <a:spcAft>
          <a:spcPct val="0"/>
        </a:spcAft>
        <a:buClr>
          <a:srgbClr val="61BB46"/>
        </a:buClr>
        <a:buFont typeface="Arial" charset="0"/>
        <a:buChar char="►"/>
        <a:defRPr sz="2000" b="1">
          <a:solidFill>
            <a:srgbClr val="000066"/>
          </a:solidFill>
          <a:latin typeface="+mn-lt"/>
          <a:ea typeface="+mn-ea"/>
          <a:cs typeface="+mn-cs"/>
        </a:defRPr>
      </a:lvl1pPr>
      <a:lvl2pPr marL="742950" indent="-285750" algn="l" rtl="0" eaLnBrk="0" fontAlgn="base" hangingPunct="0">
        <a:spcBef>
          <a:spcPct val="20000"/>
        </a:spcBef>
        <a:spcAft>
          <a:spcPct val="0"/>
        </a:spcAft>
        <a:buClr>
          <a:srgbClr val="61BB46"/>
        </a:buClr>
        <a:buFont typeface="Arial" charset="0"/>
        <a:buChar char="►"/>
        <a:defRPr b="1">
          <a:solidFill>
            <a:srgbClr val="000066"/>
          </a:solidFill>
          <a:latin typeface="+mn-lt"/>
        </a:defRPr>
      </a:lvl2pPr>
      <a:lvl3pPr marL="11430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3pPr>
      <a:lvl4pPr marL="16002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4pPr>
      <a:lvl5pPr marL="20574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5pPr>
      <a:lvl6pPr marL="2514600" indent="-228600" algn="l" rtl="0" fontAlgn="base">
        <a:spcBef>
          <a:spcPct val="20000"/>
        </a:spcBef>
        <a:spcAft>
          <a:spcPct val="0"/>
        </a:spcAft>
        <a:buClr>
          <a:srgbClr val="61BB46"/>
        </a:buClr>
        <a:buFont typeface="Arial" charset="0"/>
        <a:buChar char="►"/>
        <a:defRPr>
          <a:solidFill>
            <a:srgbClr val="000066"/>
          </a:solidFill>
          <a:latin typeface="+mn-lt"/>
        </a:defRPr>
      </a:lvl6pPr>
      <a:lvl7pPr marL="2971800" indent="-228600" algn="l" rtl="0" fontAlgn="base">
        <a:spcBef>
          <a:spcPct val="20000"/>
        </a:spcBef>
        <a:spcAft>
          <a:spcPct val="0"/>
        </a:spcAft>
        <a:buClr>
          <a:srgbClr val="61BB46"/>
        </a:buClr>
        <a:buFont typeface="Arial" charset="0"/>
        <a:buChar char="►"/>
        <a:defRPr>
          <a:solidFill>
            <a:srgbClr val="000066"/>
          </a:solidFill>
          <a:latin typeface="+mn-lt"/>
        </a:defRPr>
      </a:lvl7pPr>
      <a:lvl8pPr marL="3429000" indent="-228600" algn="l" rtl="0" fontAlgn="base">
        <a:spcBef>
          <a:spcPct val="20000"/>
        </a:spcBef>
        <a:spcAft>
          <a:spcPct val="0"/>
        </a:spcAft>
        <a:buClr>
          <a:srgbClr val="61BB46"/>
        </a:buClr>
        <a:buFont typeface="Arial" charset="0"/>
        <a:buChar char="►"/>
        <a:defRPr>
          <a:solidFill>
            <a:srgbClr val="000066"/>
          </a:solidFill>
          <a:latin typeface="+mn-lt"/>
        </a:defRPr>
      </a:lvl8pPr>
      <a:lvl9pPr marL="3886200" indent="-228600" algn="l" rtl="0" fontAlgn="base">
        <a:spcBef>
          <a:spcPct val="20000"/>
        </a:spcBef>
        <a:spcAft>
          <a:spcPct val="0"/>
        </a:spcAft>
        <a:buClr>
          <a:srgbClr val="61BB46"/>
        </a:buClr>
        <a:buFont typeface="Arial" charset="0"/>
        <a:buChar char="►"/>
        <a:defRPr>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079B0-231E-407E-9377-16EBFFF82B99}" type="datetimeFigureOut">
              <a:rPr lang="en-GB" smtClean="0"/>
              <a:t>09/06/2014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D8F88-CE31-449A-8660-253CC683A229}" type="slidenum">
              <a:rPr lang="en-GB" smtClean="0"/>
              <a:t>‹#›</a:t>
            </a:fld>
            <a:endParaRPr lang="en-GB" dirty="0"/>
          </a:p>
        </p:txBody>
      </p:sp>
    </p:spTree>
    <p:extLst>
      <p:ext uri="{BB962C8B-B14F-4D97-AF65-F5344CB8AC3E}">
        <p14:creationId xmlns:p14="http://schemas.microsoft.com/office/powerpoint/2010/main" val="35065476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journalslibrary.nihr.ac.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051" name="Rectangle 5"/>
          <p:cNvSpPr>
            <a:spLocks noChangeArrowheads="1"/>
          </p:cNvSpPr>
          <p:nvPr/>
        </p:nvSpPr>
        <p:spPr bwMode="auto">
          <a:xfrm>
            <a:off x="0" y="0"/>
            <a:ext cx="184150"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1100">
                <a:cs typeface="Times New Roman" pitchFamily="18" charset="0"/>
              </a:rPr>
              <a:t/>
            </a:r>
            <a:br>
              <a:rPr lang="en-GB" sz="1100">
                <a:cs typeface="Times New Roman" pitchFamily="18" charset="0"/>
              </a:rPr>
            </a:br>
            <a:endParaRPr lang="en-GB"/>
          </a:p>
        </p:txBody>
      </p:sp>
      <p:sp>
        <p:nvSpPr>
          <p:cNvPr id="2052" name="Text Box 7"/>
          <p:cNvSpPr txBox="1">
            <a:spLocks noChangeArrowheads="1"/>
          </p:cNvSpPr>
          <p:nvPr/>
        </p:nvSpPr>
        <p:spPr bwMode="auto">
          <a:xfrm>
            <a:off x="468313" y="4149725"/>
            <a:ext cx="2074862" cy="466725"/>
          </a:xfrm>
          <a:prstGeom prst="rect">
            <a:avLst/>
          </a:prstGeom>
          <a:noFill/>
          <a:ln>
            <a:noFill/>
          </a:ln>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9525">
                <a:solidFill>
                  <a:srgbClr val="00FFFF"/>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b="1">
              <a:solidFill>
                <a:srgbClr val="1B0060"/>
              </a:solidFill>
            </a:endParaRPr>
          </a:p>
        </p:txBody>
      </p:sp>
      <p:pic>
        <p:nvPicPr>
          <p:cNvPr id="2053" name="Picture 40"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304292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41"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725" y="306451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2"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28055888"/>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7" name="Rectangle 45"/>
          <p:cNvSpPr>
            <a:spLocks noChangeArrowheads="1"/>
          </p:cNvSpPr>
          <p:nvPr/>
        </p:nvSpPr>
        <p:spPr bwMode="auto">
          <a:xfrm>
            <a:off x="377825" y="291011"/>
            <a:ext cx="8258175"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43" tIns="208822" rIns="417643" bIns="208822" anchor="ctr"/>
          <a:lstStyle/>
          <a:p>
            <a:pPr algn="ctr"/>
            <a:r>
              <a:rPr lang="en-GB" sz="2800" b="1" dirty="0">
                <a:solidFill>
                  <a:srgbClr val="003399"/>
                </a:solidFill>
                <a:effectLst>
                  <a:outerShdw blurRad="38100" dist="38100" dir="2700000" algn="tl">
                    <a:srgbClr val="C0C0C0"/>
                  </a:outerShdw>
                </a:effectLst>
                <a:latin typeface="Trebuchet MS" pitchFamily="34" charset="0"/>
              </a:rPr>
              <a:t>Factors facilitating and constraining the delivery of effective teacher training to promote health and well-being in schools </a:t>
            </a:r>
            <a:br>
              <a:rPr lang="en-GB" sz="2800" b="1" dirty="0">
                <a:solidFill>
                  <a:srgbClr val="003399"/>
                </a:solidFill>
                <a:effectLst>
                  <a:outerShdw blurRad="38100" dist="38100" dir="2700000" algn="tl">
                    <a:srgbClr val="C0C0C0"/>
                  </a:outerShdw>
                </a:effectLst>
                <a:latin typeface="Trebuchet MS" pitchFamily="34" charset="0"/>
              </a:rPr>
            </a:br>
            <a:r>
              <a:rPr lang="en-GB" sz="2800" b="1" dirty="0">
                <a:solidFill>
                  <a:srgbClr val="003399"/>
                </a:solidFill>
                <a:effectLst>
                  <a:outerShdw blurRad="38100" dist="38100" dir="2700000" algn="tl">
                    <a:srgbClr val="C0C0C0"/>
                  </a:outerShdw>
                </a:effectLst>
                <a:latin typeface="Trebuchet MS" pitchFamily="34" charset="0"/>
              </a:rPr>
              <a:t>– a survey of current practice and systematic review</a:t>
            </a:r>
            <a:endParaRPr lang="en-US" sz="2800" b="1" dirty="0">
              <a:solidFill>
                <a:srgbClr val="003399"/>
              </a:solidFill>
              <a:effectLst>
                <a:outerShdw blurRad="38100" dist="38100" dir="2700000" algn="tl">
                  <a:srgbClr val="C0C0C0"/>
                </a:outerShdw>
              </a:effectLst>
              <a:latin typeface="Trebuchet MS" pitchFamily="34" charset="0"/>
            </a:endParaRPr>
          </a:p>
        </p:txBody>
      </p:sp>
      <p:sp>
        <p:nvSpPr>
          <p:cNvPr id="2057" name="Rectangle 46"/>
          <p:cNvSpPr>
            <a:spLocks noChangeArrowheads="1"/>
          </p:cNvSpPr>
          <p:nvPr/>
        </p:nvSpPr>
        <p:spPr bwMode="auto">
          <a:xfrm>
            <a:off x="207168" y="3175479"/>
            <a:ext cx="8729663" cy="283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43" tIns="208822" rIns="417643" bIns="208822"/>
          <a:lstStyle/>
          <a:p>
            <a:pPr algn="ctr"/>
            <a:r>
              <a:rPr lang="en-GB" sz="2400" b="1" dirty="0" smtClean="0">
                <a:solidFill>
                  <a:srgbClr val="009900"/>
                </a:solidFill>
                <a:latin typeface="Trebuchet MS" panose="020B0603020202020204" pitchFamily="34" charset="0"/>
              </a:rPr>
              <a:t>Tackling </a:t>
            </a:r>
            <a:r>
              <a:rPr lang="en-GB" sz="2400" b="1" dirty="0">
                <a:solidFill>
                  <a:srgbClr val="009900"/>
                </a:solidFill>
                <a:latin typeface="Trebuchet MS" panose="020B0603020202020204" pitchFamily="34" charset="0"/>
              </a:rPr>
              <a:t>Population Health Challenges</a:t>
            </a:r>
          </a:p>
          <a:p>
            <a:pPr algn="ctr"/>
            <a:r>
              <a:rPr lang="en-GB" sz="2400" b="1" dirty="0">
                <a:solidFill>
                  <a:srgbClr val="009900"/>
                </a:solidFill>
                <a:latin typeface="Trebuchet MS" panose="020B0603020202020204" pitchFamily="34" charset="0"/>
              </a:rPr>
              <a:t>Population Health USRG Summer Conference 2014</a:t>
            </a:r>
            <a:r>
              <a:rPr lang="en-US" sz="2400" b="1" dirty="0" smtClean="0">
                <a:solidFill>
                  <a:srgbClr val="009900"/>
                </a:solidFill>
                <a:latin typeface="Trebuchet MS" pitchFamily="34" charset="0"/>
              </a:rPr>
              <a:t> </a:t>
            </a:r>
            <a:endParaRPr lang="en-US" sz="2400" b="1" dirty="0" smtClean="0">
              <a:solidFill>
                <a:srgbClr val="009900"/>
              </a:solidFill>
              <a:latin typeface="Trebuchet MS" pitchFamily="34" charset="0"/>
            </a:endParaRPr>
          </a:p>
          <a:p>
            <a:pPr marL="342900" indent="-342900" algn="ctr">
              <a:lnSpc>
                <a:spcPct val="80000"/>
              </a:lnSpc>
              <a:spcBef>
                <a:spcPct val="20000"/>
              </a:spcBef>
              <a:buClr>
                <a:srgbClr val="61BB46"/>
              </a:buClr>
              <a:buFont typeface="Arial" charset="0"/>
              <a:buNone/>
            </a:pPr>
            <a:endParaRPr lang="en-US" sz="2400" b="1" dirty="0" smtClean="0">
              <a:solidFill>
                <a:srgbClr val="009900"/>
              </a:solidFill>
              <a:latin typeface="Trebuchet MS" pitchFamily="34" charset="0"/>
            </a:endParaRPr>
          </a:p>
          <a:p>
            <a:pPr marL="342900" indent="-342900" algn="ctr">
              <a:lnSpc>
                <a:spcPct val="80000"/>
              </a:lnSpc>
              <a:spcBef>
                <a:spcPct val="20000"/>
              </a:spcBef>
              <a:buClr>
                <a:srgbClr val="61BB46"/>
              </a:buClr>
              <a:buFont typeface="Arial" charset="0"/>
              <a:buNone/>
            </a:pPr>
            <a:r>
              <a:rPr lang="en-US" sz="2400" b="1" dirty="0" smtClean="0">
                <a:solidFill>
                  <a:srgbClr val="009900"/>
                </a:solidFill>
                <a:latin typeface="Trebuchet MS" pitchFamily="34" charset="0"/>
              </a:rPr>
              <a:t>12</a:t>
            </a:r>
            <a:r>
              <a:rPr lang="en-US" sz="2400" b="1" baseline="30000" dirty="0" smtClean="0">
                <a:solidFill>
                  <a:srgbClr val="009900"/>
                </a:solidFill>
                <a:latin typeface="Trebuchet MS" pitchFamily="34" charset="0"/>
              </a:rPr>
              <a:t>th</a:t>
            </a:r>
            <a:r>
              <a:rPr lang="en-US" sz="2400" b="1" dirty="0" smtClean="0">
                <a:solidFill>
                  <a:srgbClr val="009900"/>
                </a:solidFill>
                <a:latin typeface="Trebuchet MS" pitchFamily="34" charset="0"/>
              </a:rPr>
              <a:t> </a:t>
            </a:r>
            <a:r>
              <a:rPr lang="en-US" sz="2400" b="1" dirty="0" smtClean="0">
                <a:solidFill>
                  <a:srgbClr val="009900"/>
                </a:solidFill>
                <a:latin typeface="Trebuchet MS" pitchFamily="34" charset="0"/>
              </a:rPr>
              <a:t>June </a:t>
            </a:r>
            <a:r>
              <a:rPr lang="en-US" sz="2400" b="1" dirty="0" smtClean="0">
                <a:solidFill>
                  <a:srgbClr val="009900"/>
                </a:solidFill>
                <a:latin typeface="Trebuchet MS" pitchFamily="34" charset="0"/>
              </a:rPr>
              <a:t>2014</a:t>
            </a:r>
            <a:endParaRPr lang="en-US" sz="2400" b="1" dirty="0" smtClean="0">
              <a:solidFill>
                <a:srgbClr val="009900"/>
              </a:solidFill>
              <a:latin typeface="Trebuchet MS" pitchFamily="34" charset="0"/>
            </a:endParaRPr>
          </a:p>
          <a:p>
            <a:pPr marL="342900" indent="-342900" algn="ctr">
              <a:lnSpc>
                <a:spcPct val="80000"/>
              </a:lnSpc>
              <a:spcBef>
                <a:spcPct val="20000"/>
              </a:spcBef>
              <a:buClr>
                <a:srgbClr val="61BB46"/>
              </a:buClr>
              <a:buFont typeface="Arial" charset="0"/>
              <a:buNone/>
            </a:pPr>
            <a:endParaRPr lang="en-US" sz="2400" b="1" dirty="0" smtClean="0">
              <a:solidFill>
                <a:srgbClr val="009900"/>
              </a:solidFill>
              <a:latin typeface="Trebuchet MS" pitchFamily="34" charset="0"/>
            </a:endParaRPr>
          </a:p>
          <a:p>
            <a:pPr marL="342900" indent="-342900" algn="ctr">
              <a:lnSpc>
                <a:spcPct val="80000"/>
              </a:lnSpc>
              <a:spcBef>
                <a:spcPct val="20000"/>
              </a:spcBef>
              <a:buClr>
                <a:srgbClr val="61BB46"/>
              </a:buClr>
              <a:buFont typeface="Arial" charset="0"/>
              <a:buNone/>
            </a:pPr>
            <a:r>
              <a:rPr lang="en-US" sz="2400" b="1" dirty="0" err="1" smtClean="0">
                <a:solidFill>
                  <a:srgbClr val="009900"/>
                </a:solidFill>
                <a:latin typeface="Trebuchet MS" pitchFamily="34" charset="0"/>
              </a:rPr>
              <a:t>Dr</a:t>
            </a:r>
            <a:r>
              <a:rPr lang="en-US" sz="2400" b="1" dirty="0" smtClean="0">
                <a:solidFill>
                  <a:srgbClr val="009900"/>
                </a:solidFill>
                <a:latin typeface="Trebuchet MS" pitchFamily="34" charset="0"/>
              </a:rPr>
              <a:t> Jonathan Shepherd</a:t>
            </a:r>
          </a:p>
          <a:p>
            <a:pPr marL="342900" indent="-342900" algn="ctr">
              <a:lnSpc>
                <a:spcPct val="80000"/>
              </a:lnSpc>
              <a:spcBef>
                <a:spcPct val="20000"/>
              </a:spcBef>
              <a:buClr>
                <a:srgbClr val="61BB46"/>
              </a:buClr>
              <a:buFont typeface="Arial" charset="0"/>
              <a:buNone/>
            </a:pPr>
            <a:endParaRPr lang="en-US" sz="2400" b="1" dirty="0" smtClean="0">
              <a:solidFill>
                <a:srgbClr val="009900"/>
              </a:solidFill>
              <a:latin typeface="Trebuchet MS" pitchFamily="34" charset="0"/>
            </a:endParaRPr>
          </a:p>
          <a:p>
            <a:pPr marL="342900" indent="-342900" algn="ctr">
              <a:lnSpc>
                <a:spcPct val="80000"/>
              </a:lnSpc>
              <a:spcBef>
                <a:spcPct val="20000"/>
              </a:spcBef>
              <a:buClr>
                <a:srgbClr val="61BB46"/>
              </a:buClr>
              <a:buFont typeface="Arial" charset="0"/>
              <a:buNone/>
            </a:pPr>
            <a:r>
              <a:rPr lang="en-US" b="1" dirty="0" smtClean="0">
                <a:solidFill>
                  <a:srgbClr val="009900"/>
                </a:solidFill>
                <a:latin typeface="Trebuchet MS" pitchFamily="34" charset="0"/>
              </a:rPr>
              <a:t>www.southampton.ac.uk/shtac</a:t>
            </a:r>
            <a:endParaRPr lang="en-US" b="1" dirty="0">
              <a:solidFill>
                <a:srgbClr val="009900"/>
              </a:solidFill>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550" y="422275"/>
            <a:ext cx="8229600" cy="1143000"/>
          </a:xfrm>
        </p:spPr>
        <p:txBody>
          <a:bodyPr/>
          <a:lstStyle/>
          <a:p>
            <a:pPr>
              <a:defRPr/>
            </a:pPr>
            <a:r>
              <a:rPr lang="en-GB" dirty="0" smtClean="0">
                <a:solidFill>
                  <a:srgbClr val="003399"/>
                </a:solidFill>
                <a:effectLst>
                  <a:outerShdw blurRad="38100" dist="38100" dir="2700000" algn="tl">
                    <a:srgbClr val="000000">
                      <a:alpha val="43137"/>
                    </a:srgbClr>
                  </a:outerShdw>
                </a:effectLst>
                <a:latin typeface="Trebuchet MS" pitchFamily="34" charset="0"/>
              </a:rPr>
              <a:t>Survey findings </a:t>
            </a:r>
            <a:endParaRPr lang="en-GB" dirty="0">
              <a:solidFill>
                <a:srgbClr val="003399"/>
              </a:solidFill>
              <a:effectLst>
                <a:outerShdw blurRad="38100" dist="38100" dir="2700000" algn="tl">
                  <a:srgbClr val="000000">
                    <a:alpha val="43137"/>
                  </a:srgbClr>
                </a:outerShdw>
              </a:effectLst>
              <a:latin typeface="Trebuchet MS" pitchFamily="34" charset="0"/>
            </a:endParaRPr>
          </a:p>
        </p:txBody>
      </p:sp>
      <p:sp>
        <p:nvSpPr>
          <p:cNvPr id="5" name="Content Placeholder 4"/>
          <p:cNvSpPr>
            <a:spLocks noGrp="1"/>
          </p:cNvSpPr>
          <p:nvPr>
            <p:ph idx="1"/>
          </p:nvPr>
        </p:nvSpPr>
        <p:spPr>
          <a:xfrm>
            <a:off x="625955" y="1646975"/>
            <a:ext cx="8075612" cy="4243461"/>
          </a:xfrm>
        </p:spPr>
        <p:txBody>
          <a:bodyPr>
            <a:normAutofit/>
          </a:bodyPr>
          <a:lstStyle/>
          <a:p>
            <a:pPr eaLnBrk="1" hangingPunct="1"/>
            <a:r>
              <a:rPr lang="en-GB" sz="2200" b="0" dirty="0" smtClean="0">
                <a:solidFill>
                  <a:srgbClr val="003399"/>
                </a:solidFill>
                <a:latin typeface="Trebuchet MS" pitchFamily="34" charset="0"/>
              </a:rPr>
              <a:t>Strong support for health and well-being in ITT</a:t>
            </a:r>
          </a:p>
          <a:p>
            <a:pPr eaLnBrk="1" hangingPunct="1"/>
            <a:r>
              <a:rPr lang="en-GB" sz="2200" b="0" dirty="0" smtClean="0">
                <a:solidFill>
                  <a:srgbClr val="003399"/>
                </a:solidFill>
                <a:latin typeface="Trebuchet MS" pitchFamily="34" charset="0"/>
              </a:rPr>
              <a:t>Topics commonly covered: </a:t>
            </a:r>
            <a:endParaRPr lang="en-GB" sz="2200" b="0" dirty="0" smtClean="0">
              <a:solidFill>
                <a:srgbClr val="003399"/>
              </a:solidFill>
              <a:latin typeface="Trebuchet MS" pitchFamily="34" charset="0"/>
            </a:endParaRPr>
          </a:p>
          <a:p>
            <a:pPr lvl="1" eaLnBrk="1" hangingPunct="1"/>
            <a:r>
              <a:rPr lang="en-GB" b="0" dirty="0" smtClean="0">
                <a:solidFill>
                  <a:srgbClr val="003399"/>
                </a:solidFill>
                <a:latin typeface="Trebuchet MS" pitchFamily="34" charset="0"/>
              </a:rPr>
              <a:t>Every Child Matters </a:t>
            </a:r>
          </a:p>
          <a:p>
            <a:pPr lvl="1" eaLnBrk="1" hangingPunct="1"/>
            <a:r>
              <a:rPr lang="en-GB" b="0" dirty="0" smtClean="0">
                <a:solidFill>
                  <a:srgbClr val="003399"/>
                </a:solidFill>
                <a:latin typeface="Trebuchet MS" pitchFamily="34" charset="0"/>
              </a:rPr>
              <a:t>child protection </a:t>
            </a:r>
          </a:p>
          <a:p>
            <a:pPr lvl="1" eaLnBrk="1" hangingPunct="1"/>
            <a:r>
              <a:rPr lang="en-GB" b="0" dirty="0" smtClean="0">
                <a:solidFill>
                  <a:srgbClr val="003399"/>
                </a:solidFill>
                <a:latin typeface="Trebuchet MS" pitchFamily="34" charset="0"/>
              </a:rPr>
              <a:t>Social Emotional Aspects of Learning (SEAL) / </a:t>
            </a:r>
            <a:r>
              <a:rPr lang="en-GB" b="0" dirty="0" smtClean="0">
                <a:solidFill>
                  <a:srgbClr val="003399"/>
                </a:solidFill>
                <a:latin typeface="Trebuchet MS" pitchFamily="34" charset="0"/>
              </a:rPr>
              <a:t>emotional health</a:t>
            </a:r>
          </a:p>
          <a:p>
            <a:pPr eaLnBrk="1" hangingPunct="1"/>
            <a:r>
              <a:rPr lang="en-GB" sz="2200" b="0" dirty="0" smtClean="0">
                <a:solidFill>
                  <a:srgbClr val="003399"/>
                </a:solidFill>
                <a:latin typeface="Trebuchet MS" pitchFamily="34" charset="0"/>
              </a:rPr>
              <a:t>Less commonly covered: </a:t>
            </a:r>
            <a:endParaRPr lang="en-GB" sz="2200" b="0" dirty="0" smtClean="0">
              <a:solidFill>
                <a:srgbClr val="003399"/>
              </a:solidFill>
              <a:latin typeface="Trebuchet MS" pitchFamily="34" charset="0"/>
            </a:endParaRPr>
          </a:p>
          <a:p>
            <a:pPr lvl="1" eaLnBrk="1" hangingPunct="1"/>
            <a:r>
              <a:rPr lang="en-GB" b="0" dirty="0" smtClean="0">
                <a:solidFill>
                  <a:srgbClr val="003399"/>
                </a:solidFill>
                <a:latin typeface="Trebuchet MS" pitchFamily="34" charset="0"/>
              </a:rPr>
              <a:t>Sex and relationships education </a:t>
            </a:r>
          </a:p>
          <a:p>
            <a:pPr lvl="1" eaLnBrk="1" hangingPunct="1"/>
            <a:r>
              <a:rPr lang="en-GB" b="0" dirty="0" smtClean="0">
                <a:solidFill>
                  <a:srgbClr val="003399"/>
                </a:solidFill>
                <a:latin typeface="Trebuchet MS" pitchFamily="34" charset="0"/>
              </a:rPr>
              <a:t>drugs </a:t>
            </a:r>
          </a:p>
          <a:p>
            <a:pPr lvl="1" eaLnBrk="1" hangingPunct="1"/>
            <a:r>
              <a:rPr lang="en-GB" b="0" dirty="0" smtClean="0">
                <a:solidFill>
                  <a:srgbClr val="003399"/>
                </a:solidFill>
                <a:latin typeface="Trebuchet MS" pitchFamily="34" charset="0"/>
              </a:rPr>
              <a:t>alcohol </a:t>
            </a:r>
          </a:p>
          <a:p>
            <a:pPr lvl="1" eaLnBrk="1" hangingPunct="1"/>
            <a:r>
              <a:rPr lang="en-GB" b="0" dirty="0" smtClean="0">
                <a:solidFill>
                  <a:srgbClr val="003399"/>
                </a:solidFill>
                <a:latin typeface="Trebuchet MS" pitchFamily="34" charset="0"/>
              </a:rPr>
              <a:t>smoking</a:t>
            </a:r>
            <a:endParaRPr lang="en-GB" b="0" dirty="0" smtClean="0">
              <a:solidFill>
                <a:srgbClr val="003399"/>
              </a:solidFill>
              <a:latin typeface="Trebuchet MS" pitchFamily="34" charset="0"/>
            </a:endParaRPr>
          </a:p>
        </p:txBody>
      </p:sp>
    </p:spTree>
    <p:extLst>
      <p:ext uri="{BB962C8B-B14F-4D97-AF65-F5344CB8AC3E}">
        <p14:creationId xmlns:p14="http://schemas.microsoft.com/office/powerpoint/2010/main" val="373031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5243" y="348996"/>
            <a:ext cx="8229600" cy="1143000"/>
          </a:xfrm>
        </p:spPr>
        <p:txBody>
          <a:bodyPr/>
          <a:lstStyle/>
          <a:p>
            <a:pPr>
              <a:defRPr/>
            </a:pPr>
            <a:r>
              <a:rPr lang="en-GB" dirty="0" smtClean="0">
                <a:solidFill>
                  <a:srgbClr val="003399"/>
                </a:solidFill>
                <a:effectLst>
                  <a:outerShdw blurRad="38100" dist="38100" dir="2700000" algn="tl">
                    <a:srgbClr val="000000">
                      <a:alpha val="43137"/>
                    </a:srgbClr>
                  </a:outerShdw>
                </a:effectLst>
                <a:latin typeface="Trebuchet MS" pitchFamily="34" charset="0"/>
              </a:rPr>
              <a:t>Survey findings </a:t>
            </a:r>
            <a:endParaRPr lang="en-GB" dirty="0">
              <a:solidFill>
                <a:srgbClr val="003399"/>
              </a:solidFill>
              <a:effectLst>
                <a:outerShdw blurRad="38100" dist="38100" dir="2700000" algn="tl">
                  <a:srgbClr val="000000">
                    <a:alpha val="43137"/>
                  </a:srgbClr>
                </a:outerShdw>
              </a:effectLst>
              <a:latin typeface="Trebuchet MS"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672" y="1491996"/>
            <a:ext cx="7244500" cy="4481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963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550" y="422275"/>
            <a:ext cx="8229600" cy="1143000"/>
          </a:xfrm>
        </p:spPr>
        <p:txBody>
          <a:bodyPr/>
          <a:lstStyle/>
          <a:p>
            <a:pPr>
              <a:defRPr/>
            </a:pPr>
            <a:r>
              <a:rPr lang="en-GB" dirty="0" smtClean="0">
                <a:solidFill>
                  <a:srgbClr val="003399"/>
                </a:solidFill>
                <a:effectLst>
                  <a:outerShdw blurRad="38100" dist="38100" dir="2700000" algn="tl">
                    <a:srgbClr val="000000">
                      <a:alpha val="43137"/>
                    </a:srgbClr>
                  </a:outerShdw>
                </a:effectLst>
                <a:latin typeface="Trebuchet MS" pitchFamily="34" charset="0"/>
              </a:rPr>
              <a:t>Survey findings </a:t>
            </a:r>
            <a:endParaRPr lang="en-GB" dirty="0">
              <a:solidFill>
                <a:srgbClr val="003399"/>
              </a:solidFill>
              <a:effectLst>
                <a:outerShdw blurRad="38100" dist="38100" dir="2700000" algn="tl">
                  <a:srgbClr val="000000">
                    <a:alpha val="43137"/>
                  </a:srgbClr>
                </a:outerShdw>
              </a:effectLst>
              <a:latin typeface="Trebuchet MS" pitchFamily="34" charset="0"/>
            </a:endParaRPr>
          </a:p>
        </p:txBody>
      </p:sp>
      <p:sp>
        <p:nvSpPr>
          <p:cNvPr id="5" name="Content Placeholder 4"/>
          <p:cNvSpPr>
            <a:spLocks noGrp="1"/>
          </p:cNvSpPr>
          <p:nvPr>
            <p:ph idx="1"/>
          </p:nvPr>
        </p:nvSpPr>
        <p:spPr>
          <a:xfrm>
            <a:off x="625955" y="1646976"/>
            <a:ext cx="8075612" cy="4052075"/>
          </a:xfrm>
        </p:spPr>
        <p:txBody>
          <a:bodyPr>
            <a:normAutofit/>
          </a:bodyPr>
          <a:lstStyle/>
          <a:p>
            <a:pPr eaLnBrk="1" hangingPunct="1"/>
            <a:r>
              <a:rPr lang="en-GB" sz="2400" b="0" dirty="0" smtClean="0">
                <a:solidFill>
                  <a:srgbClr val="003399"/>
                </a:solidFill>
                <a:latin typeface="Trebuchet MS" pitchFamily="34" charset="0"/>
              </a:rPr>
              <a:t>Health </a:t>
            </a:r>
            <a:r>
              <a:rPr lang="en-GB" sz="2400" b="0" dirty="0">
                <a:solidFill>
                  <a:srgbClr val="003399"/>
                </a:solidFill>
                <a:latin typeface="Trebuchet MS" pitchFamily="34" charset="0"/>
              </a:rPr>
              <a:t>commonly covered in professional studies, science, PE. But also, English, humanities, &amp; cross-curricula links</a:t>
            </a:r>
          </a:p>
          <a:p>
            <a:pPr eaLnBrk="1" hangingPunct="1"/>
            <a:r>
              <a:rPr lang="en-GB" sz="2400" b="0" dirty="0">
                <a:solidFill>
                  <a:srgbClr val="003399"/>
                </a:solidFill>
                <a:latin typeface="Trebuchet MS" pitchFamily="34" charset="0"/>
              </a:rPr>
              <a:t>Multiple methods were common e.g. combination of lectures, seminars, presentations, electronic </a:t>
            </a:r>
            <a:r>
              <a:rPr lang="en-GB" sz="2400" b="0" dirty="0" smtClean="0">
                <a:solidFill>
                  <a:srgbClr val="003399"/>
                </a:solidFill>
                <a:latin typeface="Trebuchet MS" pitchFamily="34" charset="0"/>
              </a:rPr>
              <a:t>resources</a:t>
            </a:r>
          </a:p>
          <a:p>
            <a:pPr>
              <a:spcBef>
                <a:spcPts val="528"/>
              </a:spcBef>
            </a:pPr>
            <a:r>
              <a:rPr lang="en-GB" sz="2400" b="0" dirty="0">
                <a:solidFill>
                  <a:srgbClr val="003399"/>
                </a:solidFill>
                <a:latin typeface="Trebuchet MS" pitchFamily="34" charset="0"/>
              </a:rPr>
              <a:t>Broad definition of health and well-being</a:t>
            </a:r>
          </a:p>
          <a:p>
            <a:pPr>
              <a:spcBef>
                <a:spcPts val="528"/>
              </a:spcBef>
            </a:pPr>
            <a:r>
              <a:rPr lang="en-GB" sz="2400" b="0" dirty="0">
                <a:solidFill>
                  <a:srgbClr val="003399"/>
                </a:solidFill>
                <a:latin typeface="Trebuchet MS" pitchFamily="34" charset="0"/>
              </a:rPr>
              <a:t>Holistic view of health and education</a:t>
            </a:r>
          </a:p>
          <a:p>
            <a:pPr>
              <a:spcBef>
                <a:spcPts val="528"/>
              </a:spcBef>
            </a:pPr>
            <a:r>
              <a:rPr lang="en-GB" sz="2400" b="0" dirty="0">
                <a:solidFill>
                  <a:srgbClr val="003399"/>
                </a:solidFill>
                <a:latin typeface="Trebuchet MS" pitchFamily="34" charset="0"/>
              </a:rPr>
              <a:t>Inter-agency and inter-sector working viewed positively </a:t>
            </a:r>
          </a:p>
        </p:txBody>
      </p:sp>
    </p:spTree>
    <p:extLst>
      <p:ext uri="{BB962C8B-B14F-4D97-AF65-F5344CB8AC3E}">
        <p14:creationId xmlns:p14="http://schemas.microsoft.com/office/powerpoint/2010/main" val="208600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3255" y="164731"/>
            <a:ext cx="8229600" cy="1143000"/>
          </a:xfrm>
        </p:spPr>
        <p:txBody>
          <a:bodyPr/>
          <a:lstStyle/>
          <a:p>
            <a:pPr>
              <a:defRPr/>
            </a:pPr>
            <a:r>
              <a:rPr lang="en-GB" dirty="0">
                <a:solidFill>
                  <a:srgbClr val="003399"/>
                </a:solidFill>
                <a:effectLst>
                  <a:outerShdw blurRad="38100" dist="38100" dir="2700000" algn="tl">
                    <a:srgbClr val="000000">
                      <a:alpha val="43137"/>
                    </a:srgbClr>
                  </a:outerShdw>
                </a:effectLst>
                <a:latin typeface="Trebuchet MS" pitchFamily="34" charset="0"/>
              </a:rPr>
              <a:t>Survey </a:t>
            </a:r>
            <a:r>
              <a:rPr lang="en-GB" dirty="0" smtClean="0">
                <a:solidFill>
                  <a:srgbClr val="003399"/>
                </a:solidFill>
                <a:effectLst>
                  <a:outerShdw blurRad="38100" dist="38100" dir="2700000" algn="tl">
                    <a:srgbClr val="000000">
                      <a:alpha val="43137"/>
                    </a:srgbClr>
                  </a:outerShdw>
                </a:effectLst>
                <a:latin typeface="Trebuchet MS" pitchFamily="34" charset="0"/>
              </a:rPr>
              <a:t>findings </a:t>
            </a:r>
            <a:endParaRPr lang="en-GB" dirty="0">
              <a:solidFill>
                <a:srgbClr val="003399"/>
              </a:solidFill>
              <a:effectLst>
                <a:outerShdw blurRad="38100" dist="38100" dir="2700000" algn="tl">
                  <a:srgbClr val="000000">
                    <a:alpha val="43137"/>
                  </a:srgbClr>
                </a:outerShdw>
              </a:effectLst>
              <a:latin typeface="Trebuchet MS" pitchFamily="34" charset="0"/>
            </a:endParaRPr>
          </a:p>
        </p:txBody>
      </p:sp>
      <p:sp>
        <p:nvSpPr>
          <p:cNvPr id="15363" name="Content Placeholder 4"/>
          <p:cNvSpPr>
            <a:spLocks noGrp="1"/>
          </p:cNvSpPr>
          <p:nvPr>
            <p:ph idx="1"/>
          </p:nvPr>
        </p:nvSpPr>
        <p:spPr>
          <a:xfrm>
            <a:off x="564523" y="1512888"/>
            <a:ext cx="8075612" cy="3537577"/>
          </a:xfrm>
        </p:spPr>
        <p:txBody>
          <a:bodyPr/>
          <a:lstStyle/>
          <a:p>
            <a:pPr>
              <a:spcBef>
                <a:spcPts val="528"/>
              </a:spcBef>
            </a:pPr>
            <a:r>
              <a:rPr lang="en-GB" sz="2400" b="0" dirty="0" smtClean="0">
                <a:solidFill>
                  <a:srgbClr val="003399"/>
                </a:solidFill>
                <a:latin typeface="Trebuchet MS" pitchFamily="34" charset="0"/>
              </a:rPr>
              <a:t>Practice-based </a:t>
            </a:r>
            <a:r>
              <a:rPr lang="en-GB" sz="2400" b="0" dirty="0" smtClean="0">
                <a:solidFill>
                  <a:srgbClr val="003399"/>
                </a:solidFill>
                <a:latin typeface="Trebuchet MS" pitchFamily="34" charset="0"/>
              </a:rPr>
              <a:t>(school) teaching experience around health</a:t>
            </a:r>
          </a:p>
          <a:p>
            <a:pPr lvl="1">
              <a:spcBef>
                <a:spcPts val="528"/>
              </a:spcBef>
            </a:pPr>
            <a:r>
              <a:rPr lang="en-GB" sz="2200" b="0" dirty="0" smtClean="0">
                <a:solidFill>
                  <a:srgbClr val="003399"/>
                </a:solidFill>
                <a:latin typeface="Trebuchet MS" pitchFamily="34" charset="0"/>
              </a:rPr>
              <a:t>Context dependent; not closely monitored</a:t>
            </a:r>
          </a:p>
          <a:p>
            <a:pPr lvl="1">
              <a:spcBef>
                <a:spcPts val="528"/>
              </a:spcBef>
            </a:pPr>
            <a:r>
              <a:rPr lang="en-GB" sz="2200" b="0" dirty="0" smtClean="0">
                <a:solidFill>
                  <a:srgbClr val="003399"/>
                </a:solidFill>
                <a:latin typeface="Trebuchet MS" pitchFamily="34" charset="0"/>
              </a:rPr>
              <a:t>Variable, school-driven</a:t>
            </a:r>
          </a:p>
          <a:p>
            <a:pPr>
              <a:spcBef>
                <a:spcPts val="528"/>
              </a:spcBef>
            </a:pPr>
            <a:r>
              <a:rPr lang="en-GB" sz="2400" b="0" dirty="0" smtClean="0">
                <a:solidFill>
                  <a:srgbClr val="003399"/>
                </a:solidFill>
                <a:latin typeface="Trebuchet MS" pitchFamily="34" charset="0"/>
              </a:rPr>
              <a:t>Acknowledgement that health not always effectively covered</a:t>
            </a:r>
          </a:p>
          <a:p>
            <a:pPr>
              <a:spcBef>
                <a:spcPts val="528"/>
              </a:spcBef>
            </a:pPr>
            <a:r>
              <a:rPr lang="en-GB" sz="2400" b="0" dirty="0" smtClean="0">
                <a:solidFill>
                  <a:srgbClr val="003399"/>
                </a:solidFill>
                <a:latin typeface="Trebuchet MS" pitchFamily="34" charset="0"/>
              </a:rPr>
              <a:t>Innovative approaches described</a:t>
            </a:r>
          </a:p>
          <a:p>
            <a:pPr>
              <a:spcBef>
                <a:spcPts val="528"/>
              </a:spcBef>
            </a:pPr>
            <a:r>
              <a:rPr lang="en-GB" sz="2400" b="0" dirty="0" smtClean="0">
                <a:solidFill>
                  <a:srgbClr val="003399"/>
                </a:solidFill>
                <a:latin typeface="Trebuchet MS" pitchFamily="34" charset="0"/>
              </a:rPr>
              <a:t>Barriers and facilitators</a:t>
            </a:r>
          </a:p>
          <a:p>
            <a:endParaRPr lang="en-GB" sz="2400" b="0" dirty="0" smtClean="0">
              <a:solidFill>
                <a:srgbClr val="003399"/>
              </a:solidFill>
              <a:latin typeface="Trebuchet MS" pitchFamily="34" charset="0"/>
            </a:endParaRPr>
          </a:p>
          <a:p>
            <a:endParaRPr lang="en-GB" sz="2800" dirty="0" smtClean="0">
              <a:solidFill>
                <a:srgbClr val="003399"/>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526" y="0"/>
            <a:ext cx="8229600" cy="1143000"/>
          </a:xfrm>
        </p:spPr>
        <p:txBody>
          <a:bodyPr/>
          <a:lstStyle/>
          <a:p>
            <a:r>
              <a:rPr lang="en-GB" dirty="0">
                <a:solidFill>
                  <a:srgbClr val="003399"/>
                </a:solidFill>
                <a:effectLst>
                  <a:outerShdw blurRad="38100" dist="38100" dir="2700000" algn="tl">
                    <a:srgbClr val="000000">
                      <a:alpha val="43137"/>
                    </a:srgbClr>
                  </a:outerShdw>
                </a:effectLst>
                <a:latin typeface="Trebuchet MS" pitchFamily="34" charset="0"/>
              </a:rPr>
              <a:t>Survey </a:t>
            </a:r>
            <a:r>
              <a:rPr lang="en-GB" dirty="0" smtClean="0">
                <a:solidFill>
                  <a:srgbClr val="003399"/>
                </a:solidFill>
                <a:effectLst>
                  <a:outerShdw blurRad="38100" dist="38100" dir="2700000" algn="tl">
                    <a:srgbClr val="000000">
                      <a:alpha val="43137"/>
                    </a:srgbClr>
                  </a:outerShdw>
                </a:effectLst>
                <a:latin typeface="Trebuchet MS" pitchFamily="34" charset="0"/>
              </a:rPr>
              <a:t>findings: barriers and facilitators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57060463"/>
              </p:ext>
            </p:extLst>
          </p:nvPr>
        </p:nvGraphicFramePr>
        <p:xfrm>
          <a:off x="579289" y="1073887"/>
          <a:ext cx="8330794" cy="5443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666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13347613"/>
              </p:ext>
            </p:extLst>
          </p:nvPr>
        </p:nvGraphicFramePr>
        <p:xfrm>
          <a:off x="534193" y="2188647"/>
          <a:ext cx="8075612" cy="3908745"/>
        </p:xfrm>
        <a:graphic>
          <a:graphicData uri="http://schemas.openxmlformats.org/drawingml/2006/table">
            <a:tbl>
              <a:tblPr firstRow="1" bandRow="1">
                <a:tableStyleId>{5C22544A-7EE6-4342-B048-85BDC9FD1C3A}</a:tableStyleId>
              </a:tblPr>
              <a:tblGrid>
                <a:gridCol w="4037806"/>
                <a:gridCol w="4037806"/>
              </a:tblGrid>
              <a:tr h="370840">
                <a:tc>
                  <a:txBody>
                    <a:bodyPr/>
                    <a:lstStyle/>
                    <a:p>
                      <a:pPr>
                        <a:lnSpc>
                          <a:spcPct val="150000"/>
                        </a:lnSpc>
                        <a:spcBef>
                          <a:spcPts val="600"/>
                        </a:spcBef>
                        <a:spcAft>
                          <a:spcPts val="600"/>
                        </a:spcAft>
                      </a:pPr>
                      <a:r>
                        <a:rPr lang="en-GB" b="1" dirty="0" smtClean="0">
                          <a:solidFill>
                            <a:schemeClr val="tx1"/>
                          </a:solidFill>
                          <a:effectLst>
                            <a:outerShdw blurRad="38100" dist="38100" dir="2700000" algn="tl">
                              <a:srgbClr val="000000">
                                <a:alpha val="43137"/>
                              </a:srgbClr>
                            </a:outerShdw>
                          </a:effectLst>
                          <a:latin typeface="Trebuchet MS" pitchFamily="34" charset="0"/>
                        </a:rPr>
                        <a:t>Barriers</a:t>
                      </a:r>
                      <a:endParaRPr lang="en-GB" b="1" dirty="0">
                        <a:solidFill>
                          <a:schemeClr val="tx1"/>
                        </a:solidFill>
                        <a:effectLst>
                          <a:outerShdw blurRad="38100" dist="38100" dir="2700000" algn="tl">
                            <a:srgbClr val="000000">
                              <a:alpha val="43137"/>
                            </a:srgbClr>
                          </a:outerShdw>
                        </a:effectLst>
                        <a:latin typeface="Trebuchet MS" pitchFamily="34" charset="0"/>
                      </a:endParaRPr>
                    </a:p>
                  </a:txBody>
                  <a:tcPr>
                    <a:solidFill>
                      <a:srgbClr val="FFFF00"/>
                    </a:solidFill>
                  </a:tcPr>
                </a:tc>
                <a:tc>
                  <a:txBody>
                    <a:bodyPr/>
                    <a:lstStyle/>
                    <a:p>
                      <a:pPr>
                        <a:lnSpc>
                          <a:spcPct val="150000"/>
                        </a:lnSpc>
                        <a:spcBef>
                          <a:spcPts val="600"/>
                        </a:spcBef>
                        <a:spcAft>
                          <a:spcPts val="600"/>
                        </a:spcAft>
                      </a:pPr>
                      <a:r>
                        <a:rPr lang="en-GB" dirty="0" smtClean="0">
                          <a:solidFill>
                            <a:schemeClr val="tx1"/>
                          </a:solidFill>
                          <a:effectLst>
                            <a:outerShdw blurRad="38100" dist="38100" dir="2700000" algn="tl">
                              <a:srgbClr val="000000">
                                <a:alpha val="43137"/>
                              </a:srgbClr>
                            </a:outerShdw>
                          </a:effectLst>
                          <a:latin typeface="Trebuchet MS" pitchFamily="34" charset="0"/>
                        </a:rPr>
                        <a:t>Facilitators</a:t>
                      </a:r>
                      <a:endParaRPr lang="en-GB" dirty="0">
                        <a:solidFill>
                          <a:schemeClr val="tx1"/>
                        </a:solidFill>
                        <a:effectLst>
                          <a:outerShdw blurRad="38100" dist="38100" dir="2700000" algn="tl">
                            <a:srgbClr val="000000">
                              <a:alpha val="43137"/>
                            </a:srgbClr>
                          </a:outerShdw>
                        </a:effectLst>
                        <a:latin typeface="Trebuchet MS" pitchFamily="34" charset="0"/>
                      </a:endParaRPr>
                    </a:p>
                  </a:txBody>
                  <a:tcPr>
                    <a:solidFill>
                      <a:srgbClr val="FFFF00"/>
                    </a:solidFill>
                  </a:tcPr>
                </a:tc>
              </a:tr>
              <a:tr h="370840">
                <a:tc gridSpan="2">
                  <a:txBody>
                    <a:bodyPr/>
                    <a:lstStyle/>
                    <a:p>
                      <a:pPr algn="ctr">
                        <a:lnSpc>
                          <a:spcPct val="150000"/>
                        </a:lnSpc>
                        <a:spcBef>
                          <a:spcPts val="600"/>
                        </a:spcBef>
                        <a:spcAft>
                          <a:spcPts val="600"/>
                        </a:spcAft>
                      </a:pPr>
                      <a:r>
                        <a:rPr lang="en-GB" b="1" dirty="0" smtClean="0">
                          <a:latin typeface="Trebuchet MS" pitchFamily="34" charset="0"/>
                        </a:rPr>
                        <a:t>Integration in government</a:t>
                      </a:r>
                      <a:r>
                        <a:rPr lang="en-GB" b="1" baseline="0" dirty="0" smtClean="0">
                          <a:latin typeface="Trebuchet MS" pitchFamily="34" charset="0"/>
                        </a:rPr>
                        <a:t> policy</a:t>
                      </a:r>
                      <a:endParaRPr lang="en-GB" b="1" dirty="0">
                        <a:latin typeface="Trebuchet MS" pitchFamily="34" charset="0"/>
                      </a:endParaRPr>
                    </a:p>
                  </a:txBody>
                  <a:tcPr/>
                </a:tc>
                <a:tc hMerge="1">
                  <a:txBody>
                    <a:bodyPr/>
                    <a:lstStyle/>
                    <a:p>
                      <a:endParaRPr lang="en-GB" dirty="0"/>
                    </a:p>
                  </a:txBody>
                  <a:tcPr/>
                </a:tc>
              </a:tr>
              <a:tr h="370840">
                <a:tc>
                  <a:txBody>
                    <a:bodyPr/>
                    <a:lstStyle/>
                    <a:p>
                      <a:pPr marL="285750" indent="-285750">
                        <a:lnSpc>
                          <a:spcPct val="150000"/>
                        </a:lnSpc>
                        <a:spcBef>
                          <a:spcPts val="600"/>
                        </a:spcBef>
                        <a:spcAft>
                          <a:spcPts val="600"/>
                        </a:spcAft>
                        <a:buFont typeface="Arial" pitchFamily="34" charset="0"/>
                        <a:buChar char="•"/>
                      </a:pPr>
                      <a:r>
                        <a:rPr lang="en-GB" dirty="0" smtClean="0">
                          <a:latin typeface="Trebuchet MS" pitchFamily="34" charset="0"/>
                        </a:rPr>
                        <a:t>Archiving of Every Child Matters (ECM)</a:t>
                      </a:r>
                      <a:endParaRPr lang="en-GB" dirty="0">
                        <a:latin typeface="Trebuchet MS" pitchFamily="34" charset="0"/>
                      </a:endParaRPr>
                    </a:p>
                  </a:txBody>
                  <a:tcPr/>
                </a:tc>
                <a:tc>
                  <a:txBody>
                    <a:bodyPr/>
                    <a:lstStyle/>
                    <a:p>
                      <a:pPr marL="285750" indent="-285750">
                        <a:lnSpc>
                          <a:spcPct val="150000"/>
                        </a:lnSpc>
                        <a:spcBef>
                          <a:spcPts val="600"/>
                        </a:spcBef>
                        <a:spcAft>
                          <a:spcPts val="600"/>
                        </a:spcAft>
                        <a:buFont typeface="Arial" pitchFamily="34" charset="0"/>
                        <a:buChar char="•"/>
                      </a:pPr>
                      <a:r>
                        <a:rPr lang="en-GB" dirty="0" smtClean="0">
                          <a:latin typeface="Trebuchet MS" pitchFamily="34" charset="0"/>
                        </a:rPr>
                        <a:t>ECM was a facilitator, and raised educational personnel's awareness of health issues and promoted a holistic approach</a:t>
                      </a:r>
                      <a:endParaRPr lang="en-GB" dirty="0">
                        <a:latin typeface="Trebuchet MS" pitchFamily="34" charset="0"/>
                      </a:endParaRPr>
                    </a:p>
                  </a:txBody>
                  <a:tcPr/>
                </a:tc>
              </a:tr>
              <a:tr h="370840">
                <a:tc gridSpan="2">
                  <a:txBody>
                    <a:bodyPr/>
                    <a:lstStyle/>
                    <a:p>
                      <a:pPr algn="ctr">
                        <a:lnSpc>
                          <a:spcPct val="150000"/>
                        </a:lnSpc>
                        <a:spcBef>
                          <a:spcPts val="600"/>
                        </a:spcBef>
                        <a:spcAft>
                          <a:spcPts val="600"/>
                        </a:spcAft>
                      </a:pPr>
                      <a:r>
                        <a:rPr lang="en-GB" b="1" dirty="0" smtClean="0">
                          <a:latin typeface="Trebuchet MS" pitchFamily="34" charset="0"/>
                        </a:rPr>
                        <a:t>Inter-agency/departmental</a:t>
                      </a:r>
                      <a:r>
                        <a:rPr lang="en-GB" b="1" baseline="0" dirty="0" smtClean="0">
                          <a:latin typeface="Trebuchet MS" pitchFamily="34" charset="0"/>
                        </a:rPr>
                        <a:t> working</a:t>
                      </a:r>
                      <a:endParaRPr lang="en-GB" b="1" dirty="0">
                        <a:latin typeface="Trebuchet MS" pitchFamily="34" charset="0"/>
                      </a:endParaRPr>
                    </a:p>
                  </a:txBody>
                  <a:tcPr/>
                </a:tc>
                <a:tc hMerge="1">
                  <a:txBody>
                    <a:bodyPr/>
                    <a:lstStyle/>
                    <a:p>
                      <a:endParaRPr lang="en-GB" dirty="0"/>
                    </a:p>
                  </a:txBody>
                  <a:tcPr/>
                </a:tc>
              </a:tr>
              <a:tr h="370840">
                <a:tc>
                  <a:txBody>
                    <a:bodyPr/>
                    <a:lstStyle/>
                    <a:p>
                      <a:pPr marL="285750" indent="-285750">
                        <a:lnSpc>
                          <a:spcPct val="150000"/>
                        </a:lnSpc>
                        <a:spcBef>
                          <a:spcPts val="600"/>
                        </a:spcBef>
                        <a:spcAft>
                          <a:spcPts val="600"/>
                        </a:spcAft>
                        <a:buFont typeface="Arial" pitchFamily="34" charset="0"/>
                        <a:buChar char="•"/>
                      </a:pPr>
                      <a:r>
                        <a:rPr lang="en-GB" dirty="0" smtClean="0">
                          <a:latin typeface="Trebuchet MS" pitchFamily="34" charset="0"/>
                        </a:rPr>
                        <a:t>Lack of inter-departmental</a:t>
                      </a:r>
                      <a:r>
                        <a:rPr lang="en-GB" baseline="0" dirty="0" smtClean="0">
                          <a:latin typeface="Trebuchet MS" pitchFamily="34" charset="0"/>
                        </a:rPr>
                        <a:t> collaboration at ITT provider</a:t>
                      </a:r>
                      <a:endParaRPr lang="en-GB" dirty="0">
                        <a:latin typeface="Trebuchet MS" pitchFamily="34" charset="0"/>
                      </a:endParaRPr>
                    </a:p>
                  </a:txBody>
                  <a:tcPr/>
                </a:tc>
                <a:tc>
                  <a:txBody>
                    <a:bodyPr/>
                    <a:lstStyle/>
                    <a:p>
                      <a:pPr marL="285750" indent="-285750">
                        <a:lnSpc>
                          <a:spcPct val="150000"/>
                        </a:lnSpc>
                        <a:spcBef>
                          <a:spcPts val="600"/>
                        </a:spcBef>
                        <a:spcAft>
                          <a:spcPts val="600"/>
                        </a:spcAft>
                        <a:buFont typeface="Arial" pitchFamily="34" charset="0"/>
                        <a:buChar char="•"/>
                      </a:pPr>
                      <a:r>
                        <a:rPr lang="en-GB" dirty="0" smtClean="0">
                          <a:latin typeface="Trebuchet MS" pitchFamily="34" charset="0"/>
                        </a:rPr>
                        <a:t>Inter-agency</a:t>
                      </a:r>
                      <a:r>
                        <a:rPr lang="en-GB" baseline="0" dirty="0" smtClean="0">
                          <a:latin typeface="Trebuchet MS" pitchFamily="34" charset="0"/>
                        </a:rPr>
                        <a:t> and inter-disciplinary working</a:t>
                      </a:r>
                      <a:endParaRPr lang="en-GB" dirty="0">
                        <a:latin typeface="Trebuchet MS" pitchFamily="34" charset="0"/>
                      </a:endParaRPr>
                    </a:p>
                  </a:txBody>
                  <a:tcPr/>
                </a:tc>
              </a:tr>
            </a:tbl>
          </a:graphicData>
        </a:graphic>
      </p:graphicFrame>
      <p:grpSp>
        <p:nvGrpSpPr>
          <p:cNvPr id="7" name="Group 6"/>
          <p:cNvGrpSpPr/>
          <p:nvPr/>
        </p:nvGrpSpPr>
        <p:grpSpPr>
          <a:xfrm>
            <a:off x="3487480" y="130596"/>
            <a:ext cx="2033128" cy="1889589"/>
            <a:chOff x="5011838" y="2850144"/>
            <a:chExt cx="1705829" cy="1705829"/>
          </a:xfrm>
        </p:grpSpPr>
        <p:sp>
          <p:nvSpPr>
            <p:cNvPr id="8" name="Oval 7"/>
            <p:cNvSpPr/>
            <p:nvPr/>
          </p:nvSpPr>
          <p:spPr>
            <a:xfrm>
              <a:off x="5011838" y="2850144"/>
              <a:ext cx="1705829" cy="1705829"/>
            </a:xfrm>
            <a:prstGeom prst="ellipse">
              <a:avLst/>
            </a:prstGeom>
            <a:solidFill>
              <a:schemeClr val="accent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Oval 4"/>
            <p:cNvSpPr/>
            <p:nvPr/>
          </p:nvSpPr>
          <p:spPr>
            <a:xfrm>
              <a:off x="5261651" y="3099957"/>
              <a:ext cx="1206203" cy="12062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2000" kern="1200" dirty="0" smtClean="0">
                  <a:latin typeface="Trebuchet MS" pitchFamily="34" charset="0"/>
                </a:rPr>
                <a:t>Integration of education &amp; health</a:t>
              </a:r>
              <a:endParaRPr lang="en-GB" sz="2000" kern="1200" dirty="0">
                <a:latin typeface="Trebuchet MS" pitchFamily="34" charset="0"/>
              </a:endParaRPr>
            </a:p>
          </p:txBody>
        </p:sp>
      </p:grpSp>
    </p:spTree>
    <p:extLst>
      <p:ext uri="{BB962C8B-B14F-4D97-AF65-F5344CB8AC3E}">
        <p14:creationId xmlns:p14="http://schemas.microsoft.com/office/powerpoint/2010/main" val="3207361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50604" y="1722221"/>
            <a:ext cx="7347097" cy="3108543"/>
          </a:xfrm>
          <a:prstGeom prst="rect">
            <a:avLst/>
          </a:prstGeom>
        </p:spPr>
        <p:txBody>
          <a:bodyPr wrap="square">
            <a:spAutoFit/>
          </a:bodyPr>
          <a:lstStyle/>
          <a:p>
            <a:pPr algn="ctr"/>
            <a:r>
              <a:rPr lang="en-GB" sz="2800" b="1" i="1" dirty="0">
                <a:solidFill>
                  <a:srgbClr val="003399"/>
                </a:solidFill>
              </a:rPr>
              <a:t>“</a:t>
            </a:r>
            <a:r>
              <a:rPr lang="en-GB" sz="2800" b="1" i="1" dirty="0">
                <a:solidFill>
                  <a:srgbClr val="003399"/>
                </a:solidFill>
                <a:latin typeface="Trebuchet MS" pitchFamily="34" charset="0"/>
              </a:rPr>
              <a:t>We’re running that inter-agency day again this year … the evaluation from the students [trainee teachers], when we did run it compared to the years when we hadn’t, they felt much better prepared for working with people … from other services.” </a:t>
            </a:r>
            <a:r>
              <a:rPr lang="en-GB" sz="2800" b="1" dirty="0">
                <a:solidFill>
                  <a:srgbClr val="003399"/>
                </a:solidFill>
                <a:latin typeface="Trebuchet MS" pitchFamily="34" charset="0"/>
              </a:rPr>
              <a:t>(HEI 30)</a:t>
            </a:r>
            <a:endParaRPr lang="en-GB" sz="2800" b="1" dirty="0">
              <a:solidFill>
                <a:srgbClr val="003399"/>
              </a:solidFill>
              <a:latin typeface="Trebuchet MS" pitchFamily="34" charset="0"/>
            </a:endParaRPr>
          </a:p>
        </p:txBody>
      </p:sp>
    </p:spTree>
    <p:extLst>
      <p:ext uri="{BB962C8B-B14F-4D97-AF65-F5344CB8AC3E}">
        <p14:creationId xmlns:p14="http://schemas.microsoft.com/office/powerpoint/2010/main" val="136063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74663" y="498475"/>
            <a:ext cx="8229600" cy="1143000"/>
          </a:xfrm>
        </p:spPr>
        <p:txBody>
          <a:bodyPr/>
          <a:lstStyle/>
          <a:p>
            <a:pPr eaLnBrk="1" hangingPunct="1"/>
            <a:r>
              <a:rPr lang="en-GB" dirty="0" smtClean="0">
                <a:solidFill>
                  <a:srgbClr val="003399"/>
                </a:solidFill>
                <a:effectLst>
                  <a:outerShdw blurRad="38100" dist="38100" dir="2700000" algn="tl">
                    <a:srgbClr val="C0C0C0"/>
                  </a:outerShdw>
                </a:effectLst>
                <a:latin typeface="Trebuchet MS" pitchFamily="34" charset="0"/>
              </a:rPr>
              <a:t>Research questions revisited </a:t>
            </a:r>
            <a:endParaRPr lang="en-US" dirty="0" smtClean="0">
              <a:solidFill>
                <a:srgbClr val="003399"/>
              </a:solidFill>
              <a:effectLst>
                <a:outerShdw blurRad="38100" dist="38100" dir="2700000" algn="tl">
                  <a:srgbClr val="C0C0C0"/>
                </a:outerShdw>
              </a:effectLst>
              <a:latin typeface="Trebuchet MS" pitchFamily="34" charset="0"/>
            </a:endParaRPr>
          </a:p>
        </p:txBody>
      </p:sp>
      <p:sp>
        <p:nvSpPr>
          <p:cNvPr id="72707" name="Rectangle 3"/>
          <p:cNvSpPr>
            <a:spLocks noGrp="1" noChangeArrowheads="1"/>
          </p:cNvSpPr>
          <p:nvPr>
            <p:ph type="body" idx="1"/>
          </p:nvPr>
        </p:nvSpPr>
        <p:spPr>
          <a:xfrm>
            <a:off x="571500" y="1835150"/>
            <a:ext cx="8075613" cy="3789473"/>
          </a:xfrm>
        </p:spPr>
        <p:txBody>
          <a:bodyPr/>
          <a:lstStyle/>
          <a:p>
            <a:pPr eaLnBrk="1" hangingPunct="1">
              <a:buFont typeface="Arial" charset="0"/>
              <a:buNone/>
            </a:pPr>
            <a:r>
              <a:rPr lang="en-GB" sz="2400" b="0" dirty="0" smtClean="0">
                <a:solidFill>
                  <a:srgbClr val="003399"/>
                </a:solidFill>
                <a:latin typeface="Trebuchet MS" pitchFamily="34" charset="0"/>
              </a:rPr>
              <a:t>1. In what ways does teacher training prepare teachers to promote health and well-being in schools? </a:t>
            </a:r>
          </a:p>
          <a:p>
            <a:pPr eaLnBrk="1" hangingPunct="1">
              <a:buNone/>
            </a:pPr>
            <a:r>
              <a:rPr lang="en-GB" sz="2400" b="0" dirty="0" smtClean="0">
                <a:solidFill>
                  <a:srgbClr val="003399"/>
                </a:solidFill>
                <a:latin typeface="Trebuchet MS" pitchFamily="34" charset="0"/>
              </a:rPr>
              <a:t>	</a:t>
            </a:r>
            <a:r>
              <a:rPr lang="en-GB" sz="2200" i="1" dirty="0" smtClean="0">
                <a:solidFill>
                  <a:srgbClr val="009900"/>
                </a:solidFill>
                <a:latin typeface="Trebuchet MS" pitchFamily="34" charset="0"/>
              </a:rPr>
              <a:t>Strong support for health; holistic view of the child; </a:t>
            </a:r>
          </a:p>
          <a:p>
            <a:pPr eaLnBrk="1" hangingPunct="1">
              <a:buNone/>
            </a:pPr>
            <a:r>
              <a:rPr lang="en-GB" sz="2200" i="1" dirty="0">
                <a:solidFill>
                  <a:srgbClr val="009900"/>
                </a:solidFill>
                <a:latin typeface="Trebuchet MS" pitchFamily="34" charset="0"/>
              </a:rPr>
              <a:t>	</a:t>
            </a:r>
            <a:r>
              <a:rPr lang="en-GB" sz="2200" i="1" dirty="0" smtClean="0">
                <a:solidFill>
                  <a:srgbClr val="009900"/>
                </a:solidFill>
                <a:latin typeface="Trebuchet MS" pitchFamily="34" charset="0"/>
              </a:rPr>
              <a:t>but </a:t>
            </a:r>
            <a:r>
              <a:rPr lang="en-US" sz="2200" i="1" dirty="0" smtClean="0">
                <a:solidFill>
                  <a:srgbClr val="009900"/>
                </a:solidFill>
                <a:latin typeface="Trebuchet MS" panose="020B0603020202020204" pitchFamily="34" charset="0"/>
              </a:rPr>
              <a:t>variation </a:t>
            </a:r>
            <a:r>
              <a:rPr lang="en-US" sz="2200" i="1" dirty="0">
                <a:solidFill>
                  <a:srgbClr val="009900"/>
                </a:solidFill>
                <a:latin typeface="Trebuchet MS" panose="020B0603020202020204" pitchFamily="34" charset="0"/>
              </a:rPr>
              <a:t>in content, format and methods</a:t>
            </a:r>
            <a:endParaRPr lang="en-GB" sz="2200" i="1" dirty="0" smtClean="0">
              <a:solidFill>
                <a:srgbClr val="009900"/>
              </a:solidFill>
              <a:latin typeface="Trebuchet MS" pitchFamily="34" charset="0"/>
            </a:endParaRPr>
          </a:p>
          <a:p>
            <a:pPr eaLnBrk="1" hangingPunct="1">
              <a:buFont typeface="Arial" charset="0"/>
              <a:buNone/>
            </a:pPr>
            <a:endParaRPr lang="en-GB" sz="2400" b="0" dirty="0" smtClean="0">
              <a:solidFill>
                <a:srgbClr val="003399"/>
              </a:solidFill>
              <a:latin typeface="Trebuchet MS" pitchFamily="34" charset="0"/>
            </a:endParaRPr>
          </a:p>
          <a:p>
            <a:pPr eaLnBrk="1" hangingPunct="1">
              <a:buFont typeface="Arial" charset="0"/>
              <a:buNone/>
            </a:pPr>
            <a:r>
              <a:rPr lang="en-GB" sz="2400" b="0" dirty="0">
                <a:solidFill>
                  <a:srgbClr val="003399"/>
                </a:solidFill>
                <a:latin typeface="Trebuchet MS" pitchFamily="34" charset="0"/>
              </a:rPr>
              <a:t>2</a:t>
            </a:r>
            <a:r>
              <a:rPr lang="en-GB" sz="2400" b="0" dirty="0" smtClean="0">
                <a:solidFill>
                  <a:srgbClr val="003399"/>
                </a:solidFill>
                <a:latin typeface="Trebuchet MS" pitchFamily="34" charset="0"/>
              </a:rPr>
              <a:t>. </a:t>
            </a:r>
            <a:r>
              <a:rPr lang="en-GB" sz="2400" b="0" dirty="0" smtClean="0">
                <a:solidFill>
                  <a:srgbClr val="003399"/>
                </a:solidFill>
                <a:latin typeface="Trebuchet MS" pitchFamily="34" charset="0"/>
              </a:rPr>
              <a:t>What are the barriers to, and facilitators of, effective training and delivery? </a:t>
            </a:r>
          </a:p>
          <a:p>
            <a:pPr eaLnBrk="1" hangingPunct="1">
              <a:buNone/>
            </a:pPr>
            <a:r>
              <a:rPr lang="en-GB" sz="2400" dirty="0" smtClean="0">
                <a:solidFill>
                  <a:schemeClr val="tx1"/>
                </a:solidFill>
                <a:latin typeface="Trebuchet MS" pitchFamily="34" charset="0"/>
              </a:rPr>
              <a:t>	</a:t>
            </a:r>
            <a:r>
              <a:rPr lang="en-GB" sz="2200" i="1" dirty="0" smtClean="0">
                <a:solidFill>
                  <a:srgbClr val="009900"/>
                </a:solidFill>
                <a:latin typeface="Trebuchet MS" pitchFamily="34" charset="0"/>
              </a:rPr>
              <a:t>e.g. Access </a:t>
            </a:r>
            <a:r>
              <a:rPr lang="en-GB" sz="2200" i="1" dirty="0">
                <a:solidFill>
                  <a:srgbClr val="009900"/>
                </a:solidFill>
                <a:latin typeface="Trebuchet MS" pitchFamily="34" charset="0"/>
              </a:rPr>
              <a:t>to expertise &amp; </a:t>
            </a:r>
            <a:r>
              <a:rPr lang="en-GB" sz="2200" i="1" dirty="0" smtClean="0">
                <a:solidFill>
                  <a:srgbClr val="009900"/>
                </a:solidFill>
                <a:latin typeface="Trebuchet MS" pitchFamily="34" charset="0"/>
              </a:rPr>
              <a:t>knowledge; competing priorities; integration </a:t>
            </a:r>
            <a:r>
              <a:rPr lang="en-GB" sz="2200" i="1" dirty="0">
                <a:solidFill>
                  <a:srgbClr val="009900"/>
                </a:solidFill>
                <a:latin typeface="Trebuchet MS" pitchFamily="34" charset="0"/>
              </a:rPr>
              <a:t>of education &amp; health</a:t>
            </a:r>
          </a:p>
          <a:p>
            <a:pPr eaLnBrk="1" hangingPunct="1">
              <a:buNone/>
            </a:pPr>
            <a:endParaRPr lang="en-GB" sz="2400" dirty="0">
              <a:solidFill>
                <a:schemeClr val="tx1"/>
              </a:solidFill>
              <a:latin typeface="Trebuchet MS" pitchFamily="34" charset="0"/>
            </a:endParaRPr>
          </a:p>
          <a:p>
            <a:pPr lvl="0" eaLnBrk="1" hangingPunct="1">
              <a:buNone/>
            </a:pPr>
            <a:endParaRPr lang="en-GB" sz="2400" dirty="0">
              <a:solidFill>
                <a:schemeClr val="tx1"/>
              </a:solidFill>
              <a:latin typeface="Trebuchet MS" pitchFamily="34" charset="0"/>
            </a:endParaRPr>
          </a:p>
          <a:p>
            <a:pPr eaLnBrk="1" hangingPunct="1">
              <a:buFont typeface="Arial" charset="0"/>
              <a:buNone/>
            </a:pPr>
            <a:endParaRPr lang="en-GB" sz="2400" dirty="0" smtClean="0">
              <a:solidFill>
                <a:srgbClr val="003399"/>
              </a:solidFill>
              <a:latin typeface="Trebuchet MS" pitchFamily="34" charset="0"/>
            </a:endParaRPr>
          </a:p>
          <a:p>
            <a:pPr eaLnBrk="1" hangingPunct="1"/>
            <a:endParaRPr lang="en-US" dirty="0" smtClean="0">
              <a:solidFill>
                <a:srgbClr val="003399"/>
              </a:solidFill>
            </a:endParaRPr>
          </a:p>
        </p:txBody>
      </p:sp>
    </p:spTree>
    <p:extLst>
      <p:ext uri="{BB962C8B-B14F-4D97-AF65-F5344CB8AC3E}">
        <p14:creationId xmlns:p14="http://schemas.microsoft.com/office/powerpoint/2010/main" val="1263077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7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srcRect l="32537" t="12259" r="20982"/>
          <a:stretch/>
        </p:blipFill>
        <p:spPr bwMode="auto">
          <a:xfrm>
            <a:off x="2254102" y="454628"/>
            <a:ext cx="4731489" cy="5408941"/>
          </a:xfrm>
          <a:prstGeom prst="rect">
            <a:avLst/>
          </a:prstGeom>
          <a:ln>
            <a:solidFill>
              <a:schemeClr val="tx1">
                <a:alpha val="91000"/>
              </a:schemeClr>
            </a:solidFill>
          </a:ln>
          <a:extLst>
            <a:ext uri="{53640926-AAD7-44D8-BBD7-CCE9431645EC}">
              <a14:shadowObscured xmlns:a14="http://schemas.microsoft.com/office/drawing/2010/main"/>
            </a:ext>
          </a:extLst>
        </p:spPr>
      </p:pic>
      <p:sp>
        <p:nvSpPr>
          <p:cNvPr id="2" name="Rectangle 1"/>
          <p:cNvSpPr/>
          <p:nvPr/>
        </p:nvSpPr>
        <p:spPr>
          <a:xfrm>
            <a:off x="1892594" y="5863570"/>
            <a:ext cx="5582093" cy="523220"/>
          </a:xfrm>
          <a:prstGeom prst="rect">
            <a:avLst/>
          </a:prstGeom>
        </p:spPr>
        <p:txBody>
          <a:bodyPr wrap="square">
            <a:spAutoFit/>
          </a:bodyPr>
          <a:lstStyle/>
          <a:p>
            <a:pPr algn="ctr"/>
            <a:r>
              <a:rPr lang="en-GB" sz="2800" dirty="0">
                <a:solidFill>
                  <a:srgbClr val="003399"/>
                </a:solidFill>
                <a:latin typeface="Trebuchet MS" pitchFamily="34" charset="0"/>
                <a:hlinkClick r:id="rId4"/>
              </a:rPr>
              <a:t>www.journalslibrary.nihr.ac.uk</a:t>
            </a:r>
            <a:endParaRPr lang="en-GB" sz="2800" dirty="0">
              <a:solidFill>
                <a:srgbClr val="003399"/>
              </a:solidFill>
              <a:latin typeface="Trebuchet MS" pitchFamily="34" charset="0"/>
            </a:endParaRPr>
          </a:p>
        </p:txBody>
      </p:sp>
    </p:spTree>
    <p:extLst>
      <p:ext uri="{BB962C8B-B14F-4D97-AF65-F5344CB8AC3E}">
        <p14:creationId xmlns:p14="http://schemas.microsoft.com/office/powerpoint/2010/main" val="4184145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
        <p:nvSpPr>
          <p:cNvPr id="3075" name="Rectangle 5"/>
          <p:cNvSpPr>
            <a:spLocks noChangeArrowheads="1"/>
          </p:cNvSpPr>
          <p:nvPr/>
        </p:nvSpPr>
        <p:spPr bwMode="auto">
          <a:xfrm>
            <a:off x="0" y="0"/>
            <a:ext cx="184150"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1100">
                <a:solidFill>
                  <a:srgbClr val="000000"/>
                </a:solidFill>
                <a:cs typeface="Times New Roman" pitchFamily="18" charset="0"/>
              </a:rPr>
              <a:t/>
            </a:r>
            <a:br>
              <a:rPr lang="en-GB" sz="1100">
                <a:solidFill>
                  <a:srgbClr val="000000"/>
                </a:solidFill>
                <a:cs typeface="Times New Roman" pitchFamily="18" charset="0"/>
              </a:rPr>
            </a:br>
            <a:endParaRPr lang="en-GB">
              <a:solidFill>
                <a:srgbClr val="000000"/>
              </a:solidFill>
            </a:endParaRPr>
          </a:p>
        </p:txBody>
      </p:sp>
      <p:sp>
        <p:nvSpPr>
          <p:cNvPr id="3076" name="Text Box 7"/>
          <p:cNvSpPr txBox="1">
            <a:spLocks noChangeArrowheads="1"/>
          </p:cNvSpPr>
          <p:nvPr/>
        </p:nvSpPr>
        <p:spPr bwMode="auto">
          <a:xfrm>
            <a:off x="468313" y="4149725"/>
            <a:ext cx="2074862" cy="466725"/>
          </a:xfrm>
          <a:prstGeom prst="rect">
            <a:avLst/>
          </a:prstGeom>
          <a:noFill/>
          <a:ln>
            <a:noFill/>
          </a:ln>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9525">
                <a:solidFill>
                  <a:srgbClr val="00FFFF"/>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b="1">
              <a:solidFill>
                <a:srgbClr val="1B0060"/>
              </a:solidFill>
            </a:endParaRPr>
          </a:p>
        </p:txBody>
      </p:sp>
      <p:pic>
        <p:nvPicPr>
          <p:cNvPr id="3077" name="Picture 40"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304292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1"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725" y="306451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42"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28055888"/>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7" name="Rectangle 45"/>
          <p:cNvSpPr>
            <a:spLocks noChangeArrowheads="1"/>
          </p:cNvSpPr>
          <p:nvPr/>
        </p:nvSpPr>
        <p:spPr bwMode="auto">
          <a:xfrm>
            <a:off x="442913" y="809625"/>
            <a:ext cx="8258175" cy="171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43" tIns="208822" rIns="417643" bIns="208822" anchor="ctr"/>
          <a:lstStyle/>
          <a:p>
            <a:pPr algn="ctr"/>
            <a:r>
              <a:rPr lang="en-GB" sz="3600" b="1" dirty="0" smtClean="0">
                <a:solidFill>
                  <a:srgbClr val="003399"/>
                </a:solidFill>
                <a:effectLst>
                  <a:outerShdw blurRad="38100" dist="38100" dir="2700000" algn="tl">
                    <a:srgbClr val="C0C0C0"/>
                  </a:outerShdw>
                </a:effectLst>
                <a:latin typeface="Trebuchet MS" pitchFamily="34" charset="0"/>
              </a:rPr>
              <a:t>Question for you: how do you think teachers can best be trained to promote health in schools?</a:t>
            </a:r>
            <a:endParaRPr lang="en-US" sz="3600" b="1" dirty="0">
              <a:solidFill>
                <a:srgbClr val="003399"/>
              </a:solidFill>
              <a:effectLst>
                <a:outerShdw blurRad="38100" dist="38100" dir="2700000" algn="tl">
                  <a:srgbClr val="C0C0C0"/>
                </a:outerShdw>
              </a:effectLst>
              <a:latin typeface="Trebuchet MS" pitchFamily="34" charset="0"/>
            </a:endParaRPr>
          </a:p>
        </p:txBody>
      </p:sp>
      <p:pic>
        <p:nvPicPr>
          <p:cNvPr id="308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4700" y="3140075"/>
            <a:ext cx="461645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0010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74663" y="295275"/>
            <a:ext cx="8229600" cy="1143000"/>
          </a:xfrm>
        </p:spPr>
        <p:txBody>
          <a:bodyPr/>
          <a:lstStyle/>
          <a:p>
            <a:pPr eaLnBrk="1" hangingPunct="1"/>
            <a:r>
              <a:rPr lang="en-GB" smtClean="0">
                <a:solidFill>
                  <a:srgbClr val="003399"/>
                </a:solidFill>
                <a:effectLst>
                  <a:outerShdw blurRad="38100" dist="38100" dir="2700000" algn="tl">
                    <a:srgbClr val="C0C0C0"/>
                  </a:outerShdw>
                </a:effectLst>
                <a:latin typeface="Trebuchet MS" pitchFamily="34" charset="0"/>
              </a:rPr>
              <a:t>Research team</a:t>
            </a:r>
            <a:endParaRPr lang="en-US" smtClean="0">
              <a:solidFill>
                <a:srgbClr val="003399"/>
              </a:solidFill>
              <a:effectLst>
                <a:outerShdw blurRad="38100" dist="38100" dir="2700000" algn="tl">
                  <a:srgbClr val="C0C0C0"/>
                </a:outerShdw>
              </a:effectLst>
              <a:latin typeface="Trebuchet MS" pitchFamily="34" charset="0"/>
            </a:endParaRPr>
          </a:p>
        </p:txBody>
      </p:sp>
      <p:sp>
        <p:nvSpPr>
          <p:cNvPr id="4099" name="Rectangle 3"/>
          <p:cNvSpPr>
            <a:spLocks noGrp="1" noChangeArrowheads="1"/>
          </p:cNvSpPr>
          <p:nvPr>
            <p:ph type="body" idx="1"/>
          </p:nvPr>
        </p:nvSpPr>
        <p:spPr>
          <a:xfrm>
            <a:off x="623888" y="1322388"/>
            <a:ext cx="8075612" cy="4722812"/>
          </a:xfrm>
        </p:spPr>
        <p:txBody>
          <a:bodyPr/>
          <a:lstStyle/>
          <a:p>
            <a:pPr algn="ctr" eaLnBrk="1" hangingPunct="1">
              <a:buFont typeface="Arial" charset="0"/>
              <a:buNone/>
            </a:pPr>
            <a:r>
              <a:rPr lang="en-GB" b="0" dirty="0" smtClean="0">
                <a:solidFill>
                  <a:srgbClr val="003399"/>
                </a:solidFill>
                <a:latin typeface="Trebuchet MS" pitchFamily="34" charset="0"/>
              </a:rPr>
              <a:t>Dr Jonathan Shepherd </a:t>
            </a:r>
            <a:r>
              <a:rPr lang="en-GB" b="0" baseline="30000" dirty="0" smtClean="0">
                <a:solidFill>
                  <a:srgbClr val="003399"/>
                </a:solidFill>
                <a:latin typeface="Trebuchet MS" pitchFamily="34" charset="0"/>
              </a:rPr>
              <a:t>1</a:t>
            </a:r>
          </a:p>
          <a:p>
            <a:pPr algn="ctr" eaLnBrk="1" hangingPunct="1">
              <a:buNone/>
            </a:pPr>
            <a:r>
              <a:rPr lang="en-GB" b="0" dirty="0">
                <a:solidFill>
                  <a:srgbClr val="003399"/>
                </a:solidFill>
                <a:latin typeface="Trebuchet MS" pitchFamily="34" charset="0"/>
              </a:rPr>
              <a:t>Dr Karen Pickett </a:t>
            </a:r>
            <a:r>
              <a:rPr lang="en-GB" b="0" baseline="30000" dirty="0">
                <a:solidFill>
                  <a:srgbClr val="003399"/>
                </a:solidFill>
                <a:latin typeface="Trebuchet MS" pitchFamily="34" charset="0"/>
              </a:rPr>
              <a:t>1</a:t>
            </a:r>
            <a:r>
              <a:rPr lang="en-GB" b="0" dirty="0">
                <a:solidFill>
                  <a:srgbClr val="003399"/>
                </a:solidFill>
                <a:latin typeface="Trebuchet MS" pitchFamily="34" charset="0"/>
              </a:rPr>
              <a:t> </a:t>
            </a:r>
          </a:p>
          <a:p>
            <a:pPr algn="ctr" eaLnBrk="1" hangingPunct="1">
              <a:buNone/>
            </a:pPr>
            <a:r>
              <a:rPr lang="en-GB" b="0" dirty="0">
                <a:solidFill>
                  <a:srgbClr val="003399"/>
                </a:solidFill>
                <a:latin typeface="Trebuchet MS" pitchFamily="34" charset="0"/>
              </a:rPr>
              <a:t>Ms Sue Dewhirst </a:t>
            </a:r>
            <a:r>
              <a:rPr lang="en-GB" b="0" baseline="30000" dirty="0" smtClean="0">
                <a:solidFill>
                  <a:srgbClr val="003399"/>
                </a:solidFill>
                <a:latin typeface="Trebuchet MS" pitchFamily="34" charset="0"/>
              </a:rPr>
              <a:t>2</a:t>
            </a:r>
            <a:endParaRPr lang="en-GB" b="0" dirty="0" smtClean="0">
              <a:solidFill>
                <a:srgbClr val="003399"/>
              </a:solidFill>
              <a:latin typeface="Trebuchet MS" pitchFamily="34" charset="0"/>
            </a:endParaRPr>
          </a:p>
          <a:p>
            <a:pPr algn="ctr" eaLnBrk="1" hangingPunct="1">
              <a:buFont typeface="Arial" charset="0"/>
              <a:buNone/>
            </a:pPr>
            <a:r>
              <a:rPr lang="en-GB" b="0" dirty="0" smtClean="0">
                <a:solidFill>
                  <a:srgbClr val="003399"/>
                </a:solidFill>
                <a:latin typeface="Trebuchet MS" pitchFamily="34" charset="0"/>
              </a:rPr>
              <a:t>Professor Paul Roderick </a:t>
            </a:r>
            <a:r>
              <a:rPr lang="en-GB" b="0" baseline="30000" dirty="0" smtClean="0">
                <a:solidFill>
                  <a:srgbClr val="003399"/>
                </a:solidFill>
                <a:latin typeface="Trebuchet MS" pitchFamily="34" charset="0"/>
              </a:rPr>
              <a:t>2</a:t>
            </a:r>
          </a:p>
          <a:p>
            <a:pPr algn="ctr" eaLnBrk="1" hangingPunct="1">
              <a:buFont typeface="Arial" charset="0"/>
              <a:buNone/>
            </a:pPr>
            <a:r>
              <a:rPr lang="en-GB" b="0" dirty="0" smtClean="0">
                <a:solidFill>
                  <a:srgbClr val="003399"/>
                </a:solidFill>
                <a:latin typeface="Trebuchet MS" pitchFamily="34" charset="0"/>
              </a:rPr>
              <a:t>Dr Marcus Grace </a:t>
            </a:r>
            <a:r>
              <a:rPr lang="en-GB" b="0" baseline="30000" dirty="0" smtClean="0">
                <a:solidFill>
                  <a:srgbClr val="003399"/>
                </a:solidFill>
                <a:latin typeface="Trebuchet MS" pitchFamily="34" charset="0"/>
              </a:rPr>
              <a:t>3</a:t>
            </a:r>
          </a:p>
          <a:p>
            <a:pPr algn="ctr" eaLnBrk="1" hangingPunct="1">
              <a:buFont typeface="Arial" charset="0"/>
              <a:buNone/>
            </a:pPr>
            <a:r>
              <a:rPr lang="en-GB" b="0" dirty="0" smtClean="0">
                <a:solidFill>
                  <a:srgbClr val="003399"/>
                </a:solidFill>
                <a:latin typeface="Trebuchet MS" pitchFamily="34" charset="0"/>
              </a:rPr>
              <a:t>Dr Jenny Byrne </a:t>
            </a:r>
            <a:r>
              <a:rPr lang="en-GB" b="0" baseline="30000" dirty="0" smtClean="0">
                <a:solidFill>
                  <a:srgbClr val="003399"/>
                </a:solidFill>
                <a:latin typeface="Trebuchet MS" pitchFamily="34" charset="0"/>
              </a:rPr>
              <a:t>3</a:t>
            </a:r>
            <a:endParaRPr lang="en-GB" b="0" dirty="0" smtClean="0">
              <a:solidFill>
                <a:srgbClr val="003399"/>
              </a:solidFill>
              <a:latin typeface="Trebuchet MS" pitchFamily="34" charset="0"/>
            </a:endParaRPr>
          </a:p>
          <a:p>
            <a:pPr algn="ctr" eaLnBrk="1" hangingPunct="1">
              <a:buFont typeface="Arial" charset="0"/>
              <a:buNone/>
            </a:pPr>
            <a:r>
              <a:rPr lang="en-GB" b="0" dirty="0" smtClean="0">
                <a:solidFill>
                  <a:srgbClr val="003399"/>
                </a:solidFill>
                <a:latin typeface="Trebuchet MS" pitchFamily="34" charset="0"/>
              </a:rPr>
              <a:t>Dr </a:t>
            </a:r>
            <a:r>
              <a:rPr lang="en-GB" b="0" dirty="0" err="1" smtClean="0">
                <a:solidFill>
                  <a:srgbClr val="003399"/>
                </a:solidFill>
                <a:latin typeface="Trebuchet MS" pitchFamily="34" charset="0"/>
              </a:rPr>
              <a:t>Viv</a:t>
            </a:r>
            <a:r>
              <a:rPr lang="en-GB" b="0" dirty="0" smtClean="0">
                <a:solidFill>
                  <a:srgbClr val="003399"/>
                </a:solidFill>
                <a:latin typeface="Trebuchet MS" pitchFamily="34" charset="0"/>
              </a:rPr>
              <a:t> Speller </a:t>
            </a:r>
            <a:r>
              <a:rPr lang="en-GB" b="0" baseline="30000" dirty="0" smtClean="0">
                <a:solidFill>
                  <a:srgbClr val="003399"/>
                </a:solidFill>
                <a:latin typeface="Trebuchet MS" pitchFamily="34" charset="0"/>
              </a:rPr>
              <a:t>2</a:t>
            </a:r>
            <a:endParaRPr lang="en-GB" b="0" dirty="0" smtClean="0">
              <a:solidFill>
                <a:srgbClr val="003399"/>
              </a:solidFill>
              <a:latin typeface="Trebuchet MS" pitchFamily="34" charset="0"/>
            </a:endParaRPr>
          </a:p>
          <a:p>
            <a:pPr algn="ctr" eaLnBrk="1" hangingPunct="1">
              <a:buFont typeface="Arial" charset="0"/>
              <a:buNone/>
            </a:pPr>
            <a:r>
              <a:rPr lang="en-GB" b="0" dirty="0" smtClean="0">
                <a:solidFill>
                  <a:srgbClr val="003399"/>
                </a:solidFill>
                <a:latin typeface="Trebuchet MS" pitchFamily="34" charset="0"/>
              </a:rPr>
              <a:t>Dr Palo Almond </a:t>
            </a:r>
            <a:r>
              <a:rPr lang="en-GB" b="0" baseline="30000" dirty="0" smtClean="0">
                <a:solidFill>
                  <a:srgbClr val="003399"/>
                </a:solidFill>
                <a:latin typeface="Trebuchet MS" pitchFamily="34" charset="0"/>
              </a:rPr>
              <a:t>4</a:t>
            </a:r>
          </a:p>
          <a:p>
            <a:pPr algn="ctr" eaLnBrk="1" hangingPunct="1">
              <a:buFont typeface="Arial" charset="0"/>
              <a:buNone/>
            </a:pPr>
            <a:r>
              <a:rPr lang="en-GB" b="0" dirty="0" smtClean="0">
                <a:solidFill>
                  <a:srgbClr val="003399"/>
                </a:solidFill>
                <a:latin typeface="Trebuchet MS" pitchFamily="34" charset="0"/>
              </a:rPr>
              <a:t>Dr Debbie Hartwell </a:t>
            </a:r>
            <a:r>
              <a:rPr lang="en-GB" b="0" baseline="30000" dirty="0" smtClean="0">
                <a:solidFill>
                  <a:srgbClr val="003399"/>
                </a:solidFill>
                <a:latin typeface="Trebuchet MS" pitchFamily="34" charset="0"/>
              </a:rPr>
              <a:t>1</a:t>
            </a:r>
            <a:endParaRPr lang="en-GB" b="0" dirty="0" smtClean="0">
              <a:solidFill>
                <a:srgbClr val="003399"/>
              </a:solidFill>
              <a:latin typeface="Trebuchet MS" pitchFamily="34" charset="0"/>
            </a:endParaRPr>
          </a:p>
          <a:p>
            <a:pPr algn="ctr" eaLnBrk="1" hangingPunct="1">
              <a:buFont typeface="Arial" charset="0"/>
              <a:buNone/>
            </a:pPr>
            <a:endParaRPr lang="en-GB" baseline="30000" dirty="0" smtClean="0">
              <a:solidFill>
                <a:srgbClr val="003399"/>
              </a:solidFill>
              <a:latin typeface="Trebuchet MS" pitchFamily="34" charset="0"/>
            </a:endParaRPr>
          </a:p>
          <a:p>
            <a:pPr algn="ctr" eaLnBrk="1" hangingPunct="1">
              <a:buFont typeface="Arial" charset="0"/>
              <a:buNone/>
            </a:pPr>
            <a:r>
              <a:rPr lang="en-GB" sz="1600" baseline="30000" dirty="0" smtClean="0">
                <a:solidFill>
                  <a:srgbClr val="003399"/>
                </a:solidFill>
                <a:latin typeface="Trebuchet MS" pitchFamily="34" charset="0"/>
              </a:rPr>
              <a:t>1</a:t>
            </a:r>
            <a:r>
              <a:rPr lang="en-GB" sz="1600" dirty="0" smtClean="0">
                <a:solidFill>
                  <a:srgbClr val="003399"/>
                </a:solidFill>
                <a:latin typeface="Trebuchet MS" pitchFamily="34" charset="0"/>
              </a:rPr>
              <a:t> Southampton Health Technology Assessments Centre (SHTAC), </a:t>
            </a:r>
          </a:p>
          <a:p>
            <a:pPr algn="ctr" eaLnBrk="1" hangingPunct="1">
              <a:buFont typeface="Arial" charset="0"/>
              <a:buNone/>
            </a:pPr>
            <a:r>
              <a:rPr lang="en-GB" sz="1600" dirty="0" smtClean="0">
                <a:solidFill>
                  <a:srgbClr val="003399"/>
                </a:solidFill>
                <a:latin typeface="Trebuchet MS" pitchFamily="34" charset="0"/>
              </a:rPr>
              <a:t>University of Southampton </a:t>
            </a:r>
          </a:p>
          <a:p>
            <a:pPr algn="ctr" eaLnBrk="1" hangingPunct="1">
              <a:buFont typeface="Arial" charset="0"/>
              <a:buNone/>
            </a:pPr>
            <a:r>
              <a:rPr lang="en-GB" sz="1600" baseline="30000" dirty="0" smtClean="0">
                <a:solidFill>
                  <a:srgbClr val="003399"/>
                </a:solidFill>
                <a:latin typeface="Trebuchet MS" pitchFamily="34" charset="0"/>
              </a:rPr>
              <a:t>2 </a:t>
            </a:r>
            <a:r>
              <a:rPr lang="en-GB" sz="1600" dirty="0" smtClean="0">
                <a:solidFill>
                  <a:srgbClr val="003399"/>
                </a:solidFill>
                <a:latin typeface="Trebuchet MS" pitchFamily="34" charset="0"/>
              </a:rPr>
              <a:t>Primary Care and Population Sciences, </a:t>
            </a:r>
            <a:r>
              <a:rPr lang="en-GB" sz="1600" dirty="0" smtClean="0">
                <a:solidFill>
                  <a:srgbClr val="003399"/>
                </a:solidFill>
                <a:latin typeface="Trebuchet MS" pitchFamily="34" charset="0"/>
              </a:rPr>
              <a:t>University of Southampton</a:t>
            </a:r>
          </a:p>
          <a:p>
            <a:pPr algn="ctr" eaLnBrk="1" hangingPunct="1">
              <a:buFont typeface="Arial" charset="0"/>
              <a:buNone/>
            </a:pPr>
            <a:r>
              <a:rPr lang="en-GB" sz="1600" dirty="0" smtClean="0">
                <a:solidFill>
                  <a:srgbClr val="003399"/>
                </a:solidFill>
                <a:latin typeface="Trebuchet MS" pitchFamily="34" charset="0"/>
              </a:rPr>
              <a:t> </a:t>
            </a:r>
            <a:r>
              <a:rPr lang="en-GB" sz="1600" baseline="30000" dirty="0" smtClean="0">
                <a:solidFill>
                  <a:srgbClr val="003399"/>
                </a:solidFill>
                <a:latin typeface="Trebuchet MS" pitchFamily="34" charset="0"/>
              </a:rPr>
              <a:t>3</a:t>
            </a:r>
            <a:r>
              <a:rPr lang="en-GB" sz="1600" dirty="0" smtClean="0">
                <a:solidFill>
                  <a:srgbClr val="003399"/>
                </a:solidFill>
                <a:latin typeface="Trebuchet MS" pitchFamily="34" charset="0"/>
              </a:rPr>
              <a:t> Southampton Education School, University of Southampton</a:t>
            </a:r>
          </a:p>
          <a:p>
            <a:pPr algn="ctr" eaLnBrk="1" hangingPunct="1">
              <a:buFont typeface="Arial" charset="0"/>
              <a:buNone/>
            </a:pPr>
            <a:r>
              <a:rPr lang="en-GB" sz="1600" baseline="30000" dirty="0" smtClean="0">
                <a:solidFill>
                  <a:srgbClr val="003399"/>
                </a:solidFill>
                <a:latin typeface="Trebuchet MS" pitchFamily="34" charset="0"/>
              </a:rPr>
              <a:t>4</a:t>
            </a:r>
            <a:r>
              <a:rPr lang="en-GB" sz="1600" dirty="0" smtClean="0">
                <a:solidFill>
                  <a:srgbClr val="003399"/>
                </a:solidFill>
                <a:latin typeface="Trebuchet MS" pitchFamily="34" charset="0"/>
              </a:rPr>
              <a:t> Anglia Ruskin University</a:t>
            </a:r>
            <a:endParaRPr lang="en-US" sz="1600" dirty="0" smtClean="0">
              <a:solidFill>
                <a:srgbClr val="003399"/>
              </a:solidFill>
              <a:latin typeface="Trebuchet MS" pitchFamily="34" charset="0"/>
            </a:endParaRPr>
          </a:p>
        </p:txBody>
      </p:sp>
    </p:spTree>
    <p:extLst>
      <p:ext uri="{BB962C8B-B14F-4D97-AF65-F5344CB8AC3E}">
        <p14:creationId xmlns:p14="http://schemas.microsoft.com/office/powerpoint/2010/main" val="27265477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06877" y="667414"/>
            <a:ext cx="8229600" cy="2337317"/>
          </a:xfrm>
        </p:spPr>
        <p:txBody>
          <a:bodyPr/>
          <a:lstStyle/>
          <a:p>
            <a:pPr eaLnBrk="1" hangingPunct="1">
              <a:defRPr/>
            </a:pPr>
            <a:r>
              <a:rPr lang="en-US" sz="4000" dirty="0" smtClean="0">
                <a:solidFill>
                  <a:srgbClr val="003399"/>
                </a:solidFill>
                <a:effectLst>
                  <a:outerShdw blurRad="38100" dist="38100" dir="2700000" algn="tl">
                    <a:srgbClr val="C0C0C0"/>
                  </a:outerShdw>
                </a:effectLst>
                <a:latin typeface="Trebuchet MS" pitchFamily="34" charset="0"/>
              </a:rPr>
              <a:t>Thank you!</a:t>
            </a:r>
            <a:br>
              <a:rPr lang="en-US" sz="4000" dirty="0" smtClean="0">
                <a:solidFill>
                  <a:srgbClr val="003399"/>
                </a:solidFill>
                <a:effectLst>
                  <a:outerShdw blurRad="38100" dist="38100" dir="2700000" algn="tl">
                    <a:srgbClr val="C0C0C0"/>
                  </a:outerShdw>
                </a:effectLst>
                <a:latin typeface="Trebuchet MS" pitchFamily="34" charset="0"/>
              </a:rPr>
            </a:br>
            <a:r>
              <a:rPr lang="en-US" sz="4000" dirty="0">
                <a:solidFill>
                  <a:srgbClr val="003399"/>
                </a:solidFill>
                <a:effectLst>
                  <a:outerShdw blurRad="38100" dist="38100" dir="2700000" algn="tl">
                    <a:srgbClr val="C0C0C0"/>
                  </a:outerShdw>
                </a:effectLst>
                <a:latin typeface="Trebuchet MS" pitchFamily="34" charset="0"/>
              </a:rPr>
              <a:t/>
            </a:r>
            <a:br>
              <a:rPr lang="en-US" sz="4000" dirty="0">
                <a:solidFill>
                  <a:srgbClr val="003399"/>
                </a:solidFill>
                <a:effectLst>
                  <a:outerShdw blurRad="38100" dist="38100" dir="2700000" algn="tl">
                    <a:srgbClr val="C0C0C0"/>
                  </a:outerShdw>
                </a:effectLst>
                <a:latin typeface="Trebuchet MS" pitchFamily="34" charset="0"/>
              </a:rPr>
            </a:br>
            <a:r>
              <a:rPr lang="en-US" sz="1800" dirty="0" smtClean="0">
                <a:solidFill>
                  <a:srgbClr val="003399"/>
                </a:solidFill>
                <a:latin typeface="Trebuchet MS" pitchFamily="34" charset="0"/>
              </a:rPr>
              <a:t>Email: jps@soton.ac.uk</a:t>
            </a:r>
          </a:p>
        </p:txBody>
      </p:sp>
      <p:sp>
        <p:nvSpPr>
          <p:cNvPr id="49155" name="Rectangle 3"/>
          <p:cNvSpPr>
            <a:spLocks noGrp="1" noChangeArrowheads="1"/>
          </p:cNvSpPr>
          <p:nvPr>
            <p:ph type="body" idx="1"/>
          </p:nvPr>
        </p:nvSpPr>
        <p:spPr>
          <a:xfrm>
            <a:off x="486436" y="457606"/>
            <a:ext cx="8075612" cy="1413724"/>
          </a:xfrm>
        </p:spPr>
        <p:txBody>
          <a:bodyPr/>
          <a:lstStyle/>
          <a:p>
            <a:pPr eaLnBrk="1" hangingPunct="1">
              <a:buFont typeface="Arial" charset="0"/>
              <a:buNone/>
            </a:pPr>
            <a:endParaRPr lang="en-GB" sz="1800" dirty="0" smtClean="0">
              <a:solidFill>
                <a:srgbClr val="003399"/>
              </a:solidFill>
              <a:latin typeface="Trebuchet MS" pitchFamily="34" charset="0"/>
            </a:endParaRPr>
          </a:p>
          <a:p>
            <a:pPr algn="ctr" eaLnBrk="1" hangingPunct="1">
              <a:buFont typeface="Arial" charset="0"/>
              <a:buNone/>
            </a:pPr>
            <a:endParaRPr lang="en-GB" sz="2400" dirty="0" smtClean="0">
              <a:solidFill>
                <a:srgbClr val="003399"/>
              </a:solidFill>
              <a:latin typeface="Trebuchet MS" pitchFamily="34" charset="0"/>
            </a:endParaRPr>
          </a:p>
          <a:p>
            <a:pPr eaLnBrk="1" hangingPunct="1">
              <a:buFont typeface="Arial" charset="0"/>
              <a:buNone/>
            </a:pPr>
            <a:endParaRPr lang="en-US" sz="2400" dirty="0" smtClean="0">
              <a:solidFill>
                <a:srgbClr val="003399"/>
              </a:solidFill>
              <a:latin typeface="Trebuchet MS" pitchFamily="34" charset="0"/>
            </a:endParaRPr>
          </a:p>
        </p:txBody>
      </p:sp>
      <p:sp>
        <p:nvSpPr>
          <p:cNvPr id="4" name="Rectangle 3"/>
          <p:cNvSpPr txBox="1">
            <a:spLocks noChangeArrowheads="1"/>
          </p:cNvSpPr>
          <p:nvPr/>
        </p:nvSpPr>
        <p:spPr bwMode="auto">
          <a:xfrm>
            <a:off x="560864" y="3004732"/>
            <a:ext cx="8075613" cy="2258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61BB46"/>
              </a:buClr>
              <a:buFont typeface="Arial" charset="0"/>
              <a:buChar char="►"/>
              <a:defRPr sz="2000" b="1">
                <a:solidFill>
                  <a:srgbClr val="000066"/>
                </a:solidFill>
                <a:latin typeface="+mn-lt"/>
                <a:ea typeface="+mn-ea"/>
                <a:cs typeface="+mn-cs"/>
              </a:defRPr>
            </a:lvl1pPr>
            <a:lvl2pPr marL="742950" indent="-285750" algn="l" rtl="0" eaLnBrk="0" fontAlgn="base" hangingPunct="0">
              <a:spcBef>
                <a:spcPct val="20000"/>
              </a:spcBef>
              <a:spcAft>
                <a:spcPct val="0"/>
              </a:spcAft>
              <a:buClr>
                <a:srgbClr val="61BB46"/>
              </a:buClr>
              <a:buFont typeface="Arial" charset="0"/>
              <a:buChar char="►"/>
              <a:defRPr b="1">
                <a:solidFill>
                  <a:srgbClr val="000066"/>
                </a:solidFill>
                <a:latin typeface="+mn-lt"/>
              </a:defRPr>
            </a:lvl2pPr>
            <a:lvl3pPr marL="11430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3pPr>
            <a:lvl4pPr marL="16002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4pPr>
            <a:lvl5pPr marL="2057400" indent="-228600" algn="l" rtl="0" eaLnBrk="0" fontAlgn="base" hangingPunct="0">
              <a:spcBef>
                <a:spcPct val="20000"/>
              </a:spcBef>
              <a:spcAft>
                <a:spcPct val="0"/>
              </a:spcAft>
              <a:buClr>
                <a:srgbClr val="61BB46"/>
              </a:buClr>
              <a:buFont typeface="Arial" charset="0"/>
              <a:buChar char="►"/>
              <a:defRPr>
                <a:solidFill>
                  <a:srgbClr val="000066"/>
                </a:solidFill>
                <a:latin typeface="+mn-lt"/>
              </a:defRPr>
            </a:lvl5pPr>
            <a:lvl6pPr marL="2514600" indent="-228600" algn="l" rtl="0" fontAlgn="base">
              <a:spcBef>
                <a:spcPct val="20000"/>
              </a:spcBef>
              <a:spcAft>
                <a:spcPct val="0"/>
              </a:spcAft>
              <a:buClr>
                <a:srgbClr val="61BB46"/>
              </a:buClr>
              <a:buFont typeface="Arial" charset="0"/>
              <a:buChar char="►"/>
              <a:defRPr>
                <a:solidFill>
                  <a:srgbClr val="000066"/>
                </a:solidFill>
                <a:latin typeface="+mn-lt"/>
              </a:defRPr>
            </a:lvl6pPr>
            <a:lvl7pPr marL="2971800" indent="-228600" algn="l" rtl="0" fontAlgn="base">
              <a:spcBef>
                <a:spcPct val="20000"/>
              </a:spcBef>
              <a:spcAft>
                <a:spcPct val="0"/>
              </a:spcAft>
              <a:buClr>
                <a:srgbClr val="61BB46"/>
              </a:buClr>
              <a:buFont typeface="Arial" charset="0"/>
              <a:buChar char="►"/>
              <a:defRPr>
                <a:solidFill>
                  <a:srgbClr val="000066"/>
                </a:solidFill>
                <a:latin typeface="+mn-lt"/>
              </a:defRPr>
            </a:lvl7pPr>
            <a:lvl8pPr marL="3429000" indent="-228600" algn="l" rtl="0" fontAlgn="base">
              <a:spcBef>
                <a:spcPct val="20000"/>
              </a:spcBef>
              <a:spcAft>
                <a:spcPct val="0"/>
              </a:spcAft>
              <a:buClr>
                <a:srgbClr val="61BB46"/>
              </a:buClr>
              <a:buFont typeface="Arial" charset="0"/>
              <a:buChar char="►"/>
              <a:defRPr>
                <a:solidFill>
                  <a:srgbClr val="000066"/>
                </a:solidFill>
                <a:latin typeface="+mn-lt"/>
              </a:defRPr>
            </a:lvl8pPr>
            <a:lvl9pPr marL="3886200" indent="-228600" algn="l" rtl="0" fontAlgn="base">
              <a:spcBef>
                <a:spcPct val="20000"/>
              </a:spcBef>
              <a:spcAft>
                <a:spcPct val="0"/>
              </a:spcAft>
              <a:buClr>
                <a:srgbClr val="61BB46"/>
              </a:buClr>
              <a:buFont typeface="Arial" charset="0"/>
              <a:buChar char="►"/>
              <a:defRPr>
                <a:solidFill>
                  <a:srgbClr val="000066"/>
                </a:solidFill>
                <a:latin typeface="+mn-lt"/>
              </a:defRPr>
            </a:lvl9pPr>
          </a:lstStyle>
          <a:p>
            <a:pPr eaLnBrk="1" hangingPunct="1">
              <a:buFont typeface="Arial" charset="0"/>
              <a:buNone/>
            </a:pPr>
            <a:endParaRPr lang="en-GB" sz="1800" dirty="0" smtClean="0">
              <a:solidFill>
                <a:srgbClr val="003399"/>
              </a:solidFill>
              <a:latin typeface="Trebuchet MS" pitchFamily="34" charset="0"/>
            </a:endParaRPr>
          </a:p>
          <a:p>
            <a:pPr algn="ctr" eaLnBrk="1" hangingPunct="1">
              <a:spcBef>
                <a:spcPts val="576"/>
              </a:spcBef>
              <a:buNone/>
            </a:pPr>
            <a:r>
              <a:rPr lang="en-GB" sz="1600" dirty="0">
                <a:solidFill>
                  <a:srgbClr val="003399"/>
                </a:solidFill>
                <a:latin typeface="Trebuchet MS" pitchFamily="34" charset="0"/>
              </a:rPr>
              <a:t>This project was funded by the National Institute for Health </a:t>
            </a:r>
            <a:r>
              <a:rPr lang="en-GB" sz="1600" dirty="0" smtClean="0">
                <a:solidFill>
                  <a:srgbClr val="003399"/>
                </a:solidFill>
                <a:latin typeface="Trebuchet MS" pitchFamily="34" charset="0"/>
              </a:rPr>
              <a:t>Research (NIHR) </a:t>
            </a:r>
            <a:r>
              <a:rPr lang="en-GB" sz="1600" dirty="0">
                <a:solidFill>
                  <a:srgbClr val="003399"/>
                </a:solidFill>
                <a:latin typeface="Trebuchet MS" pitchFamily="34" charset="0"/>
              </a:rPr>
              <a:t>Public </a:t>
            </a:r>
            <a:r>
              <a:rPr lang="en-GB" sz="1600" dirty="0" smtClean="0">
                <a:solidFill>
                  <a:srgbClr val="003399"/>
                </a:solidFill>
                <a:latin typeface="Trebuchet MS" pitchFamily="34" charset="0"/>
              </a:rPr>
              <a:t>Health </a:t>
            </a:r>
            <a:r>
              <a:rPr lang="en-GB" sz="1600" dirty="0">
                <a:solidFill>
                  <a:srgbClr val="003399"/>
                </a:solidFill>
                <a:latin typeface="Trebuchet MS" pitchFamily="34" charset="0"/>
              </a:rPr>
              <a:t>Research (NIHR PHR) Programme (project number </a:t>
            </a:r>
            <a:r>
              <a:rPr lang="en-GB" sz="1600" dirty="0" smtClean="0">
                <a:solidFill>
                  <a:srgbClr val="003399"/>
                </a:solidFill>
                <a:latin typeface="Trebuchet MS" pitchFamily="34" charset="0"/>
              </a:rPr>
              <a:t>09/3005/12).</a:t>
            </a:r>
          </a:p>
          <a:p>
            <a:pPr algn="ctr" eaLnBrk="1" hangingPunct="1">
              <a:spcBef>
                <a:spcPts val="576"/>
              </a:spcBef>
              <a:buNone/>
            </a:pPr>
            <a:endParaRPr lang="en-GB" sz="1600" dirty="0">
              <a:solidFill>
                <a:srgbClr val="003399"/>
              </a:solidFill>
              <a:latin typeface="Trebuchet MS" pitchFamily="34" charset="0"/>
            </a:endParaRPr>
          </a:p>
          <a:p>
            <a:pPr algn="ctr" eaLnBrk="1" hangingPunct="1">
              <a:spcBef>
                <a:spcPts val="576"/>
              </a:spcBef>
              <a:buNone/>
            </a:pPr>
            <a:r>
              <a:rPr lang="en-GB" sz="1600" dirty="0">
                <a:solidFill>
                  <a:srgbClr val="003399"/>
                </a:solidFill>
                <a:latin typeface="Trebuchet MS" pitchFamily="34" charset="0"/>
              </a:rPr>
              <a:t>The views and opinions expressed therein are those of the authors and do not </a:t>
            </a:r>
            <a:endParaRPr lang="en-GB" sz="1600" dirty="0" smtClean="0">
              <a:solidFill>
                <a:srgbClr val="003399"/>
              </a:solidFill>
              <a:latin typeface="Trebuchet MS" pitchFamily="34" charset="0"/>
            </a:endParaRPr>
          </a:p>
          <a:p>
            <a:pPr algn="ctr" eaLnBrk="1" hangingPunct="1">
              <a:spcBef>
                <a:spcPts val="576"/>
              </a:spcBef>
              <a:buNone/>
            </a:pPr>
            <a:r>
              <a:rPr lang="en-GB" sz="1600" dirty="0" smtClean="0">
                <a:solidFill>
                  <a:srgbClr val="003399"/>
                </a:solidFill>
                <a:latin typeface="Trebuchet MS" pitchFamily="34" charset="0"/>
              </a:rPr>
              <a:t>necessarily </a:t>
            </a:r>
            <a:r>
              <a:rPr lang="en-GB" sz="1600" dirty="0">
                <a:solidFill>
                  <a:srgbClr val="003399"/>
                </a:solidFill>
                <a:latin typeface="Trebuchet MS" pitchFamily="34" charset="0"/>
              </a:rPr>
              <a:t>reflect those of the NIHR PHR Programme or the Department of </a:t>
            </a:r>
            <a:endParaRPr lang="en-GB" sz="1600" dirty="0" smtClean="0">
              <a:solidFill>
                <a:srgbClr val="003399"/>
              </a:solidFill>
              <a:latin typeface="Trebuchet MS" pitchFamily="34" charset="0"/>
            </a:endParaRPr>
          </a:p>
          <a:p>
            <a:pPr algn="ctr" eaLnBrk="1" hangingPunct="1">
              <a:spcBef>
                <a:spcPts val="576"/>
              </a:spcBef>
              <a:buNone/>
            </a:pPr>
            <a:r>
              <a:rPr lang="en-GB" sz="1600" dirty="0" smtClean="0">
                <a:solidFill>
                  <a:srgbClr val="003399"/>
                </a:solidFill>
                <a:latin typeface="Trebuchet MS" pitchFamily="34" charset="0"/>
              </a:rPr>
              <a:t>Health</a:t>
            </a:r>
            <a:r>
              <a:rPr lang="en-GB" sz="1600" dirty="0">
                <a:solidFill>
                  <a:srgbClr val="003399"/>
                </a:solidFill>
                <a:latin typeface="Trebuchet MS" pitchFamily="34" charset="0"/>
              </a:rPr>
              <a:t>.</a:t>
            </a:r>
            <a:endParaRPr lang="en-GB" sz="1600" dirty="0" smtClean="0">
              <a:solidFill>
                <a:srgbClr val="003399"/>
              </a:solidFill>
              <a:latin typeface="Trebuchet MS" pitchFamily="34" charset="0"/>
            </a:endParaRPr>
          </a:p>
          <a:p>
            <a:pPr eaLnBrk="1" hangingPunct="1"/>
            <a:endParaRPr lang="en-US" dirty="0" smtClean="0">
              <a:solidFill>
                <a:srgbClr val="00339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
        <p:nvSpPr>
          <p:cNvPr id="3075" name="Rectangle 5"/>
          <p:cNvSpPr>
            <a:spLocks noChangeArrowheads="1"/>
          </p:cNvSpPr>
          <p:nvPr/>
        </p:nvSpPr>
        <p:spPr bwMode="auto">
          <a:xfrm>
            <a:off x="0" y="0"/>
            <a:ext cx="184150"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1100">
                <a:solidFill>
                  <a:srgbClr val="000000"/>
                </a:solidFill>
                <a:cs typeface="Times New Roman" pitchFamily="18" charset="0"/>
              </a:rPr>
              <a:t/>
            </a:r>
            <a:br>
              <a:rPr lang="en-GB" sz="1100">
                <a:solidFill>
                  <a:srgbClr val="000000"/>
                </a:solidFill>
                <a:cs typeface="Times New Roman" pitchFamily="18" charset="0"/>
              </a:rPr>
            </a:br>
            <a:endParaRPr lang="en-GB">
              <a:solidFill>
                <a:srgbClr val="000000"/>
              </a:solidFill>
            </a:endParaRPr>
          </a:p>
        </p:txBody>
      </p:sp>
      <p:sp>
        <p:nvSpPr>
          <p:cNvPr id="3076" name="Text Box 7"/>
          <p:cNvSpPr txBox="1">
            <a:spLocks noChangeArrowheads="1"/>
          </p:cNvSpPr>
          <p:nvPr/>
        </p:nvSpPr>
        <p:spPr bwMode="auto">
          <a:xfrm>
            <a:off x="468313" y="4149725"/>
            <a:ext cx="2074862" cy="466725"/>
          </a:xfrm>
          <a:prstGeom prst="rect">
            <a:avLst/>
          </a:prstGeom>
          <a:noFill/>
          <a:ln>
            <a:noFill/>
          </a:ln>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9525">
                <a:solidFill>
                  <a:srgbClr val="00FFFF"/>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b="1">
              <a:solidFill>
                <a:srgbClr val="1B0060"/>
              </a:solidFill>
            </a:endParaRPr>
          </a:p>
        </p:txBody>
      </p:sp>
      <p:pic>
        <p:nvPicPr>
          <p:cNvPr id="3077" name="Picture 40"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304292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1"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725" y="30645100"/>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42" descr="corp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28055888"/>
            <a:ext cx="508635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7" name="Rectangle 45"/>
          <p:cNvSpPr>
            <a:spLocks noChangeArrowheads="1"/>
          </p:cNvSpPr>
          <p:nvPr/>
        </p:nvSpPr>
        <p:spPr bwMode="auto">
          <a:xfrm>
            <a:off x="442913" y="809625"/>
            <a:ext cx="8258175" cy="171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7643" tIns="208822" rIns="417643" bIns="208822" anchor="ctr"/>
          <a:lstStyle/>
          <a:p>
            <a:pPr algn="ctr"/>
            <a:r>
              <a:rPr lang="en-GB" sz="3600" b="1" dirty="0" smtClean="0">
                <a:solidFill>
                  <a:srgbClr val="003399"/>
                </a:solidFill>
                <a:effectLst>
                  <a:outerShdw blurRad="38100" dist="38100" dir="2700000" algn="tl">
                    <a:srgbClr val="C0C0C0"/>
                  </a:outerShdw>
                </a:effectLst>
                <a:latin typeface="Trebuchet MS" pitchFamily="34" charset="0"/>
              </a:rPr>
              <a:t>Question for you: how do you think teachers can best be trained to promote health in schools?</a:t>
            </a:r>
            <a:endParaRPr lang="en-US" sz="3600" b="1" dirty="0">
              <a:solidFill>
                <a:srgbClr val="003399"/>
              </a:solidFill>
              <a:effectLst>
                <a:outerShdw blurRad="38100" dist="38100" dir="2700000" algn="tl">
                  <a:srgbClr val="C0C0C0"/>
                </a:outerShdw>
              </a:effectLst>
              <a:latin typeface="Trebuchet MS" pitchFamily="34" charset="0"/>
            </a:endParaRPr>
          </a:p>
        </p:txBody>
      </p:sp>
      <p:pic>
        <p:nvPicPr>
          <p:cNvPr id="308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4700" y="3140075"/>
            <a:ext cx="461645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0641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491166"/>
            <a:ext cx="8229600" cy="1143000"/>
          </a:xfrm>
        </p:spPr>
        <p:txBody>
          <a:bodyPr/>
          <a:lstStyle/>
          <a:p>
            <a:pPr eaLnBrk="1" hangingPunct="1"/>
            <a:r>
              <a:rPr lang="en-GB" dirty="0" smtClean="0">
                <a:solidFill>
                  <a:srgbClr val="003399"/>
                </a:solidFill>
                <a:effectLst>
                  <a:outerShdw blurRad="38100" dist="38100" dir="2700000" algn="tl">
                    <a:srgbClr val="C0C0C0"/>
                  </a:outerShdw>
                </a:effectLst>
                <a:latin typeface="Trebuchet MS" pitchFamily="34" charset="0"/>
              </a:rPr>
              <a:t>Rationale for this research</a:t>
            </a:r>
            <a:endParaRPr lang="en-US" dirty="0" smtClean="0">
              <a:solidFill>
                <a:srgbClr val="003399"/>
              </a:solidFill>
              <a:effectLst>
                <a:outerShdw blurRad="38100" dist="38100" dir="2700000" algn="tl">
                  <a:srgbClr val="C0C0C0"/>
                </a:outerShdw>
              </a:effectLst>
              <a:latin typeface="Trebuchet MS" pitchFamily="34" charset="0"/>
            </a:endParaRPr>
          </a:p>
        </p:txBody>
      </p:sp>
      <p:sp>
        <p:nvSpPr>
          <p:cNvPr id="72707" name="Rectangle 3"/>
          <p:cNvSpPr>
            <a:spLocks noGrp="1" noChangeArrowheads="1"/>
          </p:cNvSpPr>
          <p:nvPr>
            <p:ph type="body" idx="1"/>
          </p:nvPr>
        </p:nvSpPr>
        <p:spPr>
          <a:xfrm>
            <a:off x="528969" y="2186024"/>
            <a:ext cx="8370482" cy="3736312"/>
          </a:xfrm>
        </p:spPr>
        <p:txBody>
          <a:bodyPr/>
          <a:lstStyle/>
          <a:p>
            <a:pPr eaLnBrk="1" hangingPunct="1"/>
            <a:r>
              <a:rPr lang="en-GB" sz="2400" b="0" dirty="0" smtClean="0">
                <a:solidFill>
                  <a:srgbClr val="003399"/>
                </a:solidFill>
                <a:latin typeface="Trebuchet MS" pitchFamily="34" charset="0"/>
              </a:rPr>
              <a:t>Teachers key part of the ‘wider public health workforce’</a:t>
            </a:r>
          </a:p>
          <a:p>
            <a:pPr eaLnBrk="1" hangingPunct="1"/>
            <a:r>
              <a:rPr lang="en-GB" sz="2400" b="0" dirty="0">
                <a:solidFill>
                  <a:srgbClr val="003399"/>
                </a:solidFill>
                <a:latin typeface="Trebuchet MS" pitchFamily="34" charset="0"/>
              </a:rPr>
              <a:t>PSHE education </a:t>
            </a:r>
            <a:endParaRPr lang="en-GB" sz="2400" b="0" dirty="0" smtClean="0">
              <a:solidFill>
                <a:srgbClr val="003399"/>
              </a:solidFill>
              <a:latin typeface="Trebuchet MS" pitchFamily="34" charset="0"/>
            </a:endParaRPr>
          </a:p>
          <a:p>
            <a:pPr eaLnBrk="1" hangingPunct="1"/>
            <a:r>
              <a:rPr lang="en-GB" sz="2400" b="0" dirty="0" smtClean="0">
                <a:solidFill>
                  <a:srgbClr val="003399"/>
                </a:solidFill>
                <a:latin typeface="Trebuchet MS" pitchFamily="34" charset="0"/>
              </a:rPr>
              <a:t>Survey of ITT providers in SE England : variable health </a:t>
            </a:r>
            <a:r>
              <a:rPr lang="en-GB" sz="2400" b="0" dirty="0" smtClean="0">
                <a:solidFill>
                  <a:srgbClr val="003399"/>
                </a:solidFill>
                <a:latin typeface="Trebuchet MS" pitchFamily="34" charset="0"/>
              </a:rPr>
              <a:t>coverage</a:t>
            </a:r>
          </a:p>
          <a:p>
            <a:pPr eaLnBrk="1" hangingPunct="1"/>
            <a:r>
              <a:rPr lang="en-GB" sz="2400" b="0" dirty="0">
                <a:solidFill>
                  <a:srgbClr val="003399"/>
                </a:solidFill>
                <a:latin typeface="Trebuchet MS" pitchFamily="34" charset="0"/>
              </a:rPr>
              <a:t>Policy changes in education and </a:t>
            </a:r>
            <a:r>
              <a:rPr lang="en-GB" sz="2400" b="0" dirty="0" smtClean="0">
                <a:solidFill>
                  <a:srgbClr val="003399"/>
                </a:solidFill>
                <a:latin typeface="Trebuchet MS" pitchFamily="34" charset="0"/>
              </a:rPr>
              <a:t>health</a:t>
            </a:r>
            <a:endParaRPr lang="en-GB" sz="2400" b="0" dirty="0" smtClean="0">
              <a:solidFill>
                <a:srgbClr val="003399"/>
              </a:solidFill>
              <a:latin typeface="Trebuchet MS" pitchFamily="34" charset="0"/>
            </a:endParaRPr>
          </a:p>
          <a:p>
            <a:pPr eaLnBrk="1" hangingPunct="1"/>
            <a:r>
              <a:rPr lang="en-GB" sz="2400" b="0" dirty="0" smtClean="0">
                <a:solidFill>
                  <a:srgbClr val="003399"/>
                </a:solidFill>
                <a:latin typeface="Trebuchet MS" pitchFamily="34" charset="0"/>
              </a:rPr>
              <a:t>PGCE curriculum innovations in </a:t>
            </a:r>
            <a:r>
              <a:rPr lang="en-GB" sz="2400" b="0" dirty="0" smtClean="0">
                <a:solidFill>
                  <a:srgbClr val="003399"/>
                </a:solidFill>
                <a:latin typeface="Trebuchet MS" pitchFamily="34" charset="0"/>
              </a:rPr>
              <a:t>Southampton* </a:t>
            </a:r>
            <a:endParaRPr lang="en-GB" sz="2400" b="0" dirty="0" smtClean="0">
              <a:solidFill>
                <a:srgbClr val="003399"/>
              </a:solidFill>
              <a:latin typeface="Trebuchet MS" pitchFamily="34" charset="0"/>
            </a:endParaRPr>
          </a:p>
          <a:p>
            <a:pPr eaLnBrk="1" hangingPunct="1">
              <a:buFont typeface="Arial" charset="0"/>
              <a:buNone/>
            </a:pPr>
            <a:endParaRPr lang="en-GB" sz="2400" dirty="0" smtClean="0">
              <a:solidFill>
                <a:srgbClr val="003399"/>
              </a:solidFill>
              <a:latin typeface="Trebuchet MS" pitchFamily="34" charset="0"/>
            </a:endParaRPr>
          </a:p>
          <a:p>
            <a:pPr eaLnBrk="1" hangingPunct="1"/>
            <a:r>
              <a:rPr lang="en-GB" b="0" dirty="0" smtClean="0">
                <a:solidFill>
                  <a:srgbClr val="003399"/>
                </a:solidFill>
                <a:latin typeface="Trebuchet MS" panose="020B0603020202020204" pitchFamily="34" charset="0"/>
              </a:rPr>
              <a:t>*See next presentation: Jenny </a:t>
            </a:r>
            <a:r>
              <a:rPr lang="en-GB" b="0" dirty="0">
                <a:solidFill>
                  <a:srgbClr val="003399"/>
                </a:solidFill>
                <a:latin typeface="Trebuchet MS" panose="020B0603020202020204" pitchFamily="34" charset="0"/>
              </a:rPr>
              <a:t>Byrne and Sue Dewhirst</a:t>
            </a:r>
            <a:endParaRPr lang="en-US" dirty="0" smtClean="0">
              <a:solidFill>
                <a:srgbClr val="003399"/>
              </a:solidFill>
              <a:latin typeface="Trebuchet MS" panose="020B0603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634" y="291141"/>
            <a:ext cx="163353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187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27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74663" y="498475"/>
            <a:ext cx="8229600" cy="1143000"/>
          </a:xfrm>
        </p:spPr>
        <p:txBody>
          <a:bodyPr/>
          <a:lstStyle/>
          <a:p>
            <a:pPr eaLnBrk="1" hangingPunct="1"/>
            <a:r>
              <a:rPr lang="en-GB" dirty="0" smtClean="0">
                <a:solidFill>
                  <a:srgbClr val="003399"/>
                </a:solidFill>
                <a:effectLst>
                  <a:outerShdw blurRad="38100" dist="38100" dir="2700000" algn="tl">
                    <a:srgbClr val="C0C0C0"/>
                  </a:outerShdw>
                </a:effectLst>
                <a:latin typeface="Trebuchet MS" pitchFamily="34" charset="0"/>
              </a:rPr>
              <a:t>Research questions</a:t>
            </a:r>
            <a:endParaRPr lang="en-US" dirty="0" smtClean="0">
              <a:solidFill>
                <a:srgbClr val="003399"/>
              </a:solidFill>
              <a:effectLst>
                <a:outerShdw blurRad="38100" dist="38100" dir="2700000" algn="tl">
                  <a:srgbClr val="C0C0C0"/>
                </a:outerShdw>
              </a:effectLst>
              <a:latin typeface="Trebuchet MS" pitchFamily="34" charset="0"/>
            </a:endParaRPr>
          </a:p>
        </p:txBody>
      </p:sp>
      <p:sp>
        <p:nvSpPr>
          <p:cNvPr id="72707" name="Rectangle 3"/>
          <p:cNvSpPr>
            <a:spLocks noGrp="1" noChangeArrowheads="1"/>
          </p:cNvSpPr>
          <p:nvPr>
            <p:ph type="body" idx="1"/>
          </p:nvPr>
        </p:nvSpPr>
        <p:spPr>
          <a:xfrm>
            <a:off x="571500" y="2377410"/>
            <a:ext cx="8075613" cy="2481669"/>
          </a:xfrm>
        </p:spPr>
        <p:txBody>
          <a:bodyPr/>
          <a:lstStyle/>
          <a:p>
            <a:pPr eaLnBrk="1" hangingPunct="1">
              <a:buFont typeface="Arial" charset="0"/>
              <a:buNone/>
            </a:pPr>
            <a:r>
              <a:rPr lang="en-GB" sz="2400" b="0" dirty="0" smtClean="0">
                <a:solidFill>
                  <a:srgbClr val="003399"/>
                </a:solidFill>
                <a:latin typeface="Trebuchet MS" pitchFamily="34" charset="0"/>
              </a:rPr>
              <a:t>1. In what ways does teacher training prepare teachers to promote health and well-being in schools? </a:t>
            </a:r>
          </a:p>
          <a:p>
            <a:pPr eaLnBrk="1" hangingPunct="1">
              <a:buFont typeface="Arial" charset="0"/>
              <a:buNone/>
            </a:pPr>
            <a:endParaRPr lang="en-GB" sz="2400" b="0" dirty="0" smtClean="0">
              <a:solidFill>
                <a:srgbClr val="003399"/>
              </a:solidFill>
              <a:latin typeface="Trebuchet MS" pitchFamily="34" charset="0"/>
            </a:endParaRPr>
          </a:p>
          <a:p>
            <a:pPr eaLnBrk="1" hangingPunct="1">
              <a:buFont typeface="Arial" charset="0"/>
              <a:buNone/>
            </a:pPr>
            <a:r>
              <a:rPr lang="en-GB" sz="2400" b="0" dirty="0">
                <a:solidFill>
                  <a:srgbClr val="003399"/>
                </a:solidFill>
                <a:latin typeface="Trebuchet MS" pitchFamily="34" charset="0"/>
              </a:rPr>
              <a:t>2</a:t>
            </a:r>
            <a:r>
              <a:rPr lang="en-GB" sz="2400" b="0" dirty="0" smtClean="0">
                <a:solidFill>
                  <a:srgbClr val="003399"/>
                </a:solidFill>
                <a:latin typeface="Trebuchet MS" pitchFamily="34" charset="0"/>
              </a:rPr>
              <a:t>. </a:t>
            </a:r>
            <a:r>
              <a:rPr lang="en-GB" sz="2400" b="0" dirty="0" smtClean="0">
                <a:solidFill>
                  <a:srgbClr val="003399"/>
                </a:solidFill>
                <a:latin typeface="Trebuchet MS" pitchFamily="34" charset="0"/>
              </a:rPr>
              <a:t>What are the barriers to, and facilitators of, effective training and delivery? </a:t>
            </a:r>
          </a:p>
          <a:p>
            <a:pPr eaLnBrk="1" hangingPunct="1">
              <a:buFont typeface="Arial" charset="0"/>
              <a:buNone/>
            </a:pPr>
            <a:endParaRPr lang="en-GB" sz="2400" dirty="0" smtClean="0">
              <a:solidFill>
                <a:srgbClr val="003399"/>
              </a:solidFill>
              <a:latin typeface="Trebuchet MS" pitchFamily="34" charset="0"/>
            </a:endParaRPr>
          </a:p>
          <a:p>
            <a:pPr eaLnBrk="1" hangingPunct="1"/>
            <a:endParaRPr lang="en-US" dirty="0" smtClean="0">
              <a:solidFill>
                <a:srgbClr val="00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03028" y="-256437"/>
            <a:ext cx="8229600" cy="1143000"/>
          </a:xfrm>
        </p:spPr>
        <p:txBody>
          <a:bodyPr/>
          <a:lstStyle/>
          <a:p>
            <a:pPr eaLnBrk="1" hangingPunct="1"/>
            <a:r>
              <a:rPr lang="en-US" dirty="0" smtClean="0">
                <a:solidFill>
                  <a:srgbClr val="003399"/>
                </a:solidFill>
                <a:effectLst>
                  <a:outerShdw blurRad="38100" dist="38100" dir="2700000" algn="tl">
                    <a:srgbClr val="C0C0C0"/>
                  </a:outerShdw>
                </a:effectLst>
                <a:latin typeface="Trebuchet MS" pitchFamily="34" charset="0"/>
              </a:rPr>
              <a:t>Overview of study</a:t>
            </a:r>
          </a:p>
        </p:txBody>
      </p:sp>
      <p:sp>
        <p:nvSpPr>
          <p:cNvPr id="2" name="Rectangle 1"/>
          <p:cNvSpPr/>
          <p:nvPr/>
        </p:nvSpPr>
        <p:spPr>
          <a:xfrm>
            <a:off x="212651" y="680484"/>
            <a:ext cx="8612372" cy="606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Research questions (x 3)</a:t>
            </a:r>
            <a:endParaRPr lang="en-GB" sz="2000" dirty="0">
              <a:solidFill>
                <a:srgbClr val="003399"/>
              </a:solidFill>
              <a:latin typeface="Trebuchet MS" pitchFamily="34" charset="0"/>
            </a:endParaRPr>
          </a:p>
        </p:txBody>
      </p:sp>
      <p:sp>
        <p:nvSpPr>
          <p:cNvPr id="3" name="Rounded Rectangle 2"/>
          <p:cNvSpPr/>
          <p:nvPr/>
        </p:nvSpPr>
        <p:spPr>
          <a:xfrm>
            <a:off x="1265274" y="1913860"/>
            <a:ext cx="2296633" cy="1616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Questionnaire survey ITT providers</a:t>
            </a:r>
          </a:p>
          <a:p>
            <a:pPr algn="ctr"/>
            <a:endParaRPr lang="en-GB" dirty="0" smtClean="0">
              <a:solidFill>
                <a:srgbClr val="003399"/>
              </a:solidFill>
              <a:latin typeface="Trebuchet MS" pitchFamily="34" charset="0"/>
            </a:endParaRPr>
          </a:p>
          <a:p>
            <a:pPr algn="ctr"/>
            <a:r>
              <a:rPr lang="en-GB" sz="1400" dirty="0" smtClean="0">
                <a:solidFill>
                  <a:srgbClr val="003399"/>
                </a:solidFill>
                <a:latin typeface="Trebuchet MS" pitchFamily="34" charset="0"/>
              </a:rPr>
              <a:t>(May – Oct 2011)</a:t>
            </a:r>
            <a:endParaRPr lang="en-GB" sz="1400" dirty="0">
              <a:solidFill>
                <a:srgbClr val="003399"/>
              </a:solidFill>
              <a:latin typeface="Trebuchet MS" pitchFamily="34" charset="0"/>
            </a:endParaRPr>
          </a:p>
        </p:txBody>
      </p:sp>
      <p:sp>
        <p:nvSpPr>
          <p:cNvPr id="12" name="Rounded Rectangle 11"/>
          <p:cNvSpPr/>
          <p:nvPr/>
        </p:nvSpPr>
        <p:spPr>
          <a:xfrm>
            <a:off x="5064641" y="1913859"/>
            <a:ext cx="2296633" cy="161614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Systematic review stage 1 – evidence map</a:t>
            </a:r>
          </a:p>
          <a:p>
            <a:pPr algn="ctr"/>
            <a:endParaRPr lang="en-GB" dirty="0" smtClean="0">
              <a:solidFill>
                <a:srgbClr val="003399"/>
              </a:solidFill>
              <a:latin typeface="Trebuchet MS" pitchFamily="34" charset="0"/>
            </a:endParaRPr>
          </a:p>
          <a:p>
            <a:pPr algn="ctr"/>
            <a:r>
              <a:rPr lang="en-GB" sz="1400" dirty="0" smtClean="0">
                <a:solidFill>
                  <a:srgbClr val="003399"/>
                </a:solidFill>
                <a:latin typeface="Trebuchet MS" pitchFamily="34" charset="0"/>
              </a:rPr>
              <a:t>(April 2011– May 2012)</a:t>
            </a:r>
            <a:endParaRPr lang="en-GB" sz="1400" dirty="0">
              <a:solidFill>
                <a:srgbClr val="003399"/>
              </a:solidFill>
              <a:latin typeface="Trebuchet MS" pitchFamily="34" charset="0"/>
            </a:endParaRPr>
          </a:p>
        </p:txBody>
      </p:sp>
      <p:sp>
        <p:nvSpPr>
          <p:cNvPr id="13" name="Rounded Rectangle 12"/>
          <p:cNvSpPr/>
          <p:nvPr/>
        </p:nvSpPr>
        <p:spPr>
          <a:xfrm>
            <a:off x="1265273" y="4150241"/>
            <a:ext cx="2296633" cy="1616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Interviews with questionnaire respondents</a:t>
            </a:r>
          </a:p>
          <a:p>
            <a:pPr algn="ctr"/>
            <a:endParaRPr lang="en-GB" dirty="0" smtClean="0">
              <a:solidFill>
                <a:srgbClr val="003399"/>
              </a:solidFill>
              <a:latin typeface="Trebuchet MS" pitchFamily="34" charset="0"/>
            </a:endParaRPr>
          </a:p>
          <a:p>
            <a:pPr algn="ctr"/>
            <a:r>
              <a:rPr lang="en-GB" sz="1400" dirty="0" smtClean="0">
                <a:solidFill>
                  <a:srgbClr val="003399"/>
                </a:solidFill>
                <a:latin typeface="Trebuchet MS" pitchFamily="34" charset="0"/>
              </a:rPr>
              <a:t>(Dec 2011– Jul 2012)</a:t>
            </a:r>
            <a:endParaRPr lang="en-GB" sz="1400" dirty="0">
              <a:solidFill>
                <a:srgbClr val="003399"/>
              </a:solidFill>
              <a:latin typeface="Trebuchet MS" pitchFamily="34" charset="0"/>
            </a:endParaRPr>
          </a:p>
        </p:txBody>
      </p:sp>
      <p:sp>
        <p:nvSpPr>
          <p:cNvPr id="14" name="Rounded Rectangle 13"/>
          <p:cNvSpPr/>
          <p:nvPr/>
        </p:nvSpPr>
        <p:spPr>
          <a:xfrm>
            <a:off x="5064641" y="4150240"/>
            <a:ext cx="2296633" cy="161614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Systematic review stage 2 – synthesis</a:t>
            </a:r>
          </a:p>
          <a:p>
            <a:pPr algn="ctr"/>
            <a:endParaRPr lang="en-GB" dirty="0" smtClean="0">
              <a:solidFill>
                <a:srgbClr val="003399"/>
              </a:solidFill>
              <a:latin typeface="Trebuchet MS" pitchFamily="34" charset="0"/>
            </a:endParaRPr>
          </a:p>
          <a:p>
            <a:pPr algn="ctr"/>
            <a:r>
              <a:rPr lang="en-GB" sz="1400" dirty="0" smtClean="0">
                <a:solidFill>
                  <a:srgbClr val="003399"/>
                </a:solidFill>
                <a:latin typeface="Trebuchet MS" pitchFamily="34" charset="0"/>
              </a:rPr>
              <a:t>(Jun – Aug 2012)</a:t>
            </a:r>
            <a:endParaRPr lang="en-GB" sz="1400" dirty="0">
              <a:solidFill>
                <a:srgbClr val="003399"/>
              </a:solidFill>
              <a:latin typeface="Trebuchet MS" pitchFamily="34" charset="0"/>
            </a:endParaRPr>
          </a:p>
        </p:txBody>
      </p:sp>
      <p:cxnSp>
        <p:nvCxnSpPr>
          <p:cNvPr id="5" name="Straight Arrow Connector 4"/>
          <p:cNvCxnSpPr>
            <a:endCxn id="3" idx="0"/>
          </p:cNvCxnSpPr>
          <p:nvPr/>
        </p:nvCxnSpPr>
        <p:spPr>
          <a:xfrm>
            <a:off x="2413589" y="1286540"/>
            <a:ext cx="2" cy="6273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212955" y="1286540"/>
            <a:ext cx="2" cy="6273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413591" y="3522920"/>
            <a:ext cx="2" cy="6273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248397" y="3530009"/>
            <a:ext cx="2" cy="62732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27591" y="6092456"/>
            <a:ext cx="8793125" cy="691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rgbClr val="003399"/>
                </a:solidFill>
                <a:latin typeface="Trebuchet MS" pitchFamily="34" charset="0"/>
              </a:rPr>
              <a:t>Conclusions, recommendations, dissemination</a:t>
            </a:r>
            <a:endParaRPr lang="en-GB" sz="2000" dirty="0">
              <a:solidFill>
                <a:srgbClr val="003399"/>
              </a:solidFill>
              <a:latin typeface="Trebuchet MS" pitchFamily="34" charset="0"/>
            </a:endParaRPr>
          </a:p>
        </p:txBody>
      </p:sp>
      <p:cxnSp>
        <p:nvCxnSpPr>
          <p:cNvPr id="8" name="Straight Arrow Connector 7"/>
          <p:cNvCxnSpPr>
            <a:stCxn id="13" idx="3"/>
            <a:endCxn id="14" idx="1"/>
          </p:cNvCxnSpPr>
          <p:nvPr/>
        </p:nvCxnSpPr>
        <p:spPr>
          <a:xfrm flipV="1">
            <a:off x="3561906" y="4958315"/>
            <a:ext cx="1502735"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3" idx="2"/>
          </p:cNvCxnSpPr>
          <p:nvPr/>
        </p:nvCxnSpPr>
        <p:spPr>
          <a:xfrm flipH="1">
            <a:off x="2413589" y="5766390"/>
            <a:ext cx="1" cy="28530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212957" y="5808920"/>
            <a:ext cx="1" cy="28530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456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19039" y="1306254"/>
            <a:ext cx="8229600" cy="1394416"/>
          </a:xfrm>
        </p:spPr>
        <p:txBody>
          <a:bodyPr/>
          <a:lstStyle/>
          <a:p>
            <a:pPr eaLnBrk="1" hangingPunct="1"/>
            <a:r>
              <a:rPr lang="en-GB" sz="4000" dirty="0" smtClean="0">
                <a:solidFill>
                  <a:srgbClr val="61BB46"/>
                </a:solidFill>
                <a:effectLst>
                  <a:outerShdw blurRad="38100" dist="38100" dir="2700000" algn="tl">
                    <a:srgbClr val="C0C0C0"/>
                  </a:outerShdw>
                </a:effectLst>
                <a:latin typeface="Trebuchet MS" pitchFamily="34" charset="0"/>
              </a:rPr>
              <a:t>Survey of teacher training providers</a:t>
            </a:r>
            <a:r>
              <a:rPr lang="en-GB" sz="4000" dirty="0" smtClean="0"/>
              <a:t/>
            </a:r>
            <a:br>
              <a:rPr lang="en-GB" sz="4000" dirty="0" smtClean="0"/>
            </a:br>
            <a:endParaRPr lang="en-US" sz="4000" dirty="0" smtClean="0">
              <a:solidFill>
                <a:srgbClr val="003399"/>
              </a:solidFill>
              <a:effectLst>
                <a:outerShdw blurRad="38100" dist="38100" dir="2700000" algn="tl">
                  <a:srgbClr val="C0C0C0"/>
                </a:outerShdw>
              </a:effectLst>
              <a:latin typeface="Trebuchet MS" pitchFamily="34" charset="0"/>
            </a:endParaRP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0427" y="2719817"/>
            <a:ext cx="4074040" cy="3055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5825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561015" y="109501"/>
            <a:ext cx="8229600" cy="1143000"/>
          </a:xfrm>
        </p:spPr>
        <p:txBody>
          <a:bodyPr/>
          <a:lstStyle/>
          <a:p>
            <a:pPr eaLnBrk="1" hangingPunct="1"/>
            <a:r>
              <a:rPr lang="en-GB" dirty="0">
                <a:solidFill>
                  <a:srgbClr val="003399"/>
                </a:solidFill>
                <a:effectLst>
                  <a:outerShdw blurRad="38100" dist="38100" dir="2700000" algn="tl">
                    <a:srgbClr val="C0C0C0"/>
                  </a:outerShdw>
                </a:effectLst>
                <a:latin typeface="Trebuchet MS" pitchFamily="34" charset="0"/>
              </a:rPr>
              <a:t>Online questionnaire</a:t>
            </a:r>
            <a:endParaRPr lang="en-US" dirty="0" smtClean="0">
              <a:solidFill>
                <a:srgbClr val="003399"/>
              </a:solidFill>
              <a:effectLst>
                <a:outerShdw blurRad="38100" dist="38100" dir="2700000" algn="tl">
                  <a:srgbClr val="C0C0C0"/>
                </a:outerShdw>
              </a:effectLst>
              <a:latin typeface="Trebuchet MS" pitchFamily="34" charset="0"/>
            </a:endParaRPr>
          </a:p>
        </p:txBody>
      </p:sp>
      <p:sp>
        <p:nvSpPr>
          <p:cNvPr id="92163" name="Rectangle 3"/>
          <p:cNvSpPr>
            <a:spLocks noGrp="1" noChangeArrowheads="1"/>
          </p:cNvSpPr>
          <p:nvPr>
            <p:ph type="body" idx="4294967295"/>
          </p:nvPr>
        </p:nvSpPr>
        <p:spPr>
          <a:xfrm>
            <a:off x="566590" y="951725"/>
            <a:ext cx="7923212" cy="5374647"/>
          </a:xfrm>
        </p:spPr>
        <p:txBody>
          <a:bodyPr/>
          <a:lstStyle/>
          <a:p>
            <a:pPr eaLnBrk="1" hangingPunct="1"/>
            <a:r>
              <a:rPr lang="en-GB" altLang="zh-CN" sz="2200" b="0" dirty="0" smtClean="0">
                <a:solidFill>
                  <a:srgbClr val="003399"/>
                </a:solidFill>
                <a:latin typeface="Trebuchet MS" pitchFamily="34" charset="0"/>
                <a:ea typeface="SimSun" pitchFamily="2" charset="-122"/>
              </a:rPr>
              <a:t>Sampling frame: 208 ITT providers in England listed in the TDA website </a:t>
            </a:r>
          </a:p>
          <a:p>
            <a:pPr lvl="1" eaLnBrk="1" hangingPunct="1"/>
            <a:r>
              <a:rPr lang="en-GB" altLang="zh-CN" sz="2200" dirty="0" smtClean="0">
                <a:solidFill>
                  <a:srgbClr val="003399"/>
                </a:solidFill>
                <a:latin typeface="Trebuchet MS" pitchFamily="34" charset="0"/>
                <a:ea typeface="SimSun" pitchFamily="2" charset="-122"/>
              </a:rPr>
              <a:t>74</a:t>
            </a:r>
            <a:r>
              <a:rPr lang="en-GB" altLang="zh-CN" sz="2200" b="0" dirty="0" smtClean="0">
                <a:solidFill>
                  <a:srgbClr val="003399"/>
                </a:solidFill>
                <a:latin typeface="Trebuchet MS" pitchFamily="34" charset="0"/>
                <a:ea typeface="SimSun" pitchFamily="2" charset="-122"/>
              </a:rPr>
              <a:t> Higher Education Institutions (HEIs) </a:t>
            </a:r>
          </a:p>
          <a:p>
            <a:pPr lvl="1" eaLnBrk="1" hangingPunct="1"/>
            <a:r>
              <a:rPr lang="en-GB" altLang="zh-CN" sz="2200" dirty="0" smtClean="0">
                <a:solidFill>
                  <a:srgbClr val="003399"/>
                </a:solidFill>
                <a:latin typeface="Trebuchet MS" pitchFamily="34" charset="0"/>
                <a:ea typeface="SimSun" pitchFamily="2" charset="-122"/>
              </a:rPr>
              <a:t>77</a:t>
            </a:r>
            <a:r>
              <a:rPr lang="en-GB" altLang="zh-CN" sz="2200" b="0" dirty="0" smtClean="0">
                <a:solidFill>
                  <a:srgbClr val="003399"/>
                </a:solidFill>
                <a:latin typeface="Trebuchet MS" pitchFamily="34" charset="0"/>
                <a:ea typeface="SimSun" pitchFamily="2" charset="-122"/>
              </a:rPr>
              <a:t> Employment-Based Initial Teacher Training providers (EBITTS) </a:t>
            </a:r>
          </a:p>
          <a:p>
            <a:pPr lvl="1" eaLnBrk="1" hangingPunct="1"/>
            <a:r>
              <a:rPr lang="en-GB" altLang="zh-CN" sz="2200" dirty="0" smtClean="0">
                <a:solidFill>
                  <a:srgbClr val="003399"/>
                </a:solidFill>
                <a:latin typeface="Trebuchet MS" pitchFamily="34" charset="0"/>
                <a:ea typeface="SimSun" pitchFamily="2" charset="-122"/>
              </a:rPr>
              <a:t>57</a:t>
            </a:r>
            <a:r>
              <a:rPr lang="en-GB" altLang="zh-CN" sz="2200" b="0" dirty="0" smtClean="0">
                <a:solidFill>
                  <a:srgbClr val="003399"/>
                </a:solidFill>
                <a:latin typeface="Trebuchet MS" pitchFamily="34" charset="0"/>
                <a:ea typeface="SimSun" pitchFamily="2" charset="-122"/>
              </a:rPr>
              <a:t> School-centred Initial Teacher Training providers (SCITTs)</a:t>
            </a:r>
          </a:p>
          <a:p>
            <a:pPr eaLnBrk="1" hangingPunct="1"/>
            <a:r>
              <a:rPr lang="en-GB" altLang="zh-CN" sz="2200" b="0" dirty="0" smtClean="0">
                <a:solidFill>
                  <a:srgbClr val="003399"/>
                </a:solidFill>
                <a:latin typeface="Trebuchet MS" pitchFamily="34" charset="0"/>
                <a:ea typeface="SimSun" pitchFamily="2" charset="-122"/>
              </a:rPr>
              <a:t>Sample </a:t>
            </a:r>
            <a:r>
              <a:rPr lang="en-GB" altLang="zh-CN" sz="2200" b="0" dirty="0">
                <a:solidFill>
                  <a:srgbClr val="003399"/>
                </a:solidFill>
                <a:latin typeface="Trebuchet MS" pitchFamily="34" charset="0"/>
                <a:ea typeface="SimSun" pitchFamily="2" charset="-122"/>
              </a:rPr>
              <a:t>from each of the 9 Government regions in </a:t>
            </a:r>
            <a:r>
              <a:rPr lang="en-GB" altLang="zh-CN" sz="2200" b="0" dirty="0" smtClean="0">
                <a:solidFill>
                  <a:srgbClr val="003399"/>
                </a:solidFill>
                <a:latin typeface="Trebuchet MS" pitchFamily="34" charset="0"/>
                <a:ea typeface="SimSun" pitchFamily="2" charset="-122"/>
              </a:rPr>
              <a:t>England</a:t>
            </a:r>
          </a:p>
          <a:p>
            <a:pPr eaLnBrk="1" hangingPunct="1"/>
            <a:r>
              <a:rPr lang="en-GB" altLang="zh-CN" sz="2200" b="0" dirty="0">
                <a:solidFill>
                  <a:srgbClr val="003399"/>
                </a:solidFill>
                <a:latin typeface="Trebuchet MS" pitchFamily="34" charset="0"/>
                <a:ea typeface="SimSun" pitchFamily="2" charset="-122"/>
              </a:rPr>
              <a:t>Random 50% </a:t>
            </a:r>
            <a:r>
              <a:rPr lang="en-GB" altLang="zh-CN" sz="2200" b="0" dirty="0" smtClean="0">
                <a:solidFill>
                  <a:srgbClr val="003399"/>
                </a:solidFill>
                <a:latin typeface="Trebuchet MS" pitchFamily="34" charset="0"/>
                <a:ea typeface="SimSun" pitchFamily="2" charset="-122"/>
              </a:rPr>
              <a:t>HEIs</a:t>
            </a:r>
          </a:p>
          <a:p>
            <a:pPr eaLnBrk="1" hangingPunct="1"/>
            <a:r>
              <a:rPr lang="en-GB" altLang="zh-CN" sz="2200" b="0" dirty="0" smtClean="0">
                <a:solidFill>
                  <a:srgbClr val="003399"/>
                </a:solidFill>
                <a:latin typeface="Trebuchet MS" pitchFamily="34" charset="0"/>
                <a:ea typeface="SimSun" pitchFamily="2" charset="-122"/>
              </a:rPr>
              <a:t>Random </a:t>
            </a:r>
            <a:r>
              <a:rPr lang="en-GB" altLang="zh-CN" sz="2200" b="0" dirty="0">
                <a:solidFill>
                  <a:srgbClr val="003399"/>
                </a:solidFill>
                <a:latin typeface="Trebuchet MS" pitchFamily="34" charset="0"/>
                <a:ea typeface="SimSun" pitchFamily="2" charset="-122"/>
              </a:rPr>
              <a:t>50% </a:t>
            </a:r>
            <a:r>
              <a:rPr lang="en-GB" altLang="zh-CN" sz="2200" b="0" dirty="0" smtClean="0">
                <a:solidFill>
                  <a:srgbClr val="003399"/>
                </a:solidFill>
                <a:latin typeface="Trebuchet MS" pitchFamily="34" charset="0"/>
                <a:ea typeface="SimSun" pitchFamily="2" charset="-122"/>
              </a:rPr>
              <a:t>EBITTs</a:t>
            </a:r>
            <a:endParaRPr lang="en-GB" altLang="zh-CN" sz="2200" b="0" dirty="0">
              <a:solidFill>
                <a:srgbClr val="003399"/>
              </a:solidFill>
              <a:latin typeface="Trebuchet MS" pitchFamily="34" charset="0"/>
              <a:ea typeface="SimSun" pitchFamily="2" charset="-122"/>
            </a:endParaRPr>
          </a:p>
          <a:p>
            <a:pPr eaLnBrk="1" hangingPunct="1"/>
            <a:r>
              <a:rPr lang="en-GB" altLang="zh-CN" sz="2200" b="0" dirty="0">
                <a:solidFill>
                  <a:srgbClr val="003399"/>
                </a:solidFill>
                <a:latin typeface="Trebuchet MS" pitchFamily="34" charset="0"/>
                <a:ea typeface="SimSun" pitchFamily="2" charset="-122"/>
              </a:rPr>
              <a:t>All SCITTs </a:t>
            </a:r>
            <a:r>
              <a:rPr lang="en-GB" altLang="zh-CN" sz="2200" b="0" dirty="0" smtClean="0">
                <a:solidFill>
                  <a:srgbClr val="003399"/>
                </a:solidFill>
                <a:latin typeface="Trebuchet MS" pitchFamily="34" charset="0"/>
                <a:ea typeface="SimSun" pitchFamily="2" charset="-122"/>
              </a:rPr>
              <a:t>(fewer </a:t>
            </a:r>
            <a:r>
              <a:rPr lang="en-GB" altLang="zh-CN" sz="2200" b="0" dirty="0">
                <a:solidFill>
                  <a:srgbClr val="003399"/>
                </a:solidFill>
                <a:latin typeface="Trebuchet MS" pitchFamily="34" charset="0"/>
                <a:ea typeface="SimSun" pitchFamily="2" charset="-122"/>
              </a:rPr>
              <a:t>of them</a:t>
            </a:r>
            <a:r>
              <a:rPr lang="en-GB" altLang="zh-CN" sz="2200" b="0" dirty="0" smtClean="0">
                <a:solidFill>
                  <a:srgbClr val="003399"/>
                </a:solidFill>
                <a:latin typeface="Trebuchet MS" pitchFamily="34" charset="0"/>
                <a:ea typeface="SimSun" pitchFamily="2" charset="-122"/>
              </a:rPr>
              <a:t>)</a:t>
            </a:r>
          </a:p>
          <a:p>
            <a:pPr eaLnBrk="1" hangingPunct="1"/>
            <a:r>
              <a:rPr lang="en-GB" altLang="zh-CN" sz="2200" b="0" dirty="0" smtClean="0">
                <a:solidFill>
                  <a:srgbClr val="003399"/>
                </a:solidFill>
                <a:latin typeface="Trebuchet MS" pitchFamily="34" charset="0"/>
                <a:ea typeface="SimSun" pitchFamily="2" charset="-122"/>
              </a:rPr>
              <a:t>Response rate </a:t>
            </a:r>
            <a:r>
              <a:rPr lang="en-GB" altLang="zh-CN" sz="2400" dirty="0" smtClean="0">
                <a:solidFill>
                  <a:srgbClr val="003399"/>
                </a:solidFill>
                <a:latin typeface="Trebuchet MS" pitchFamily="34" charset="0"/>
                <a:ea typeface="SimSun" pitchFamily="2" charset="-122"/>
              </a:rPr>
              <a:t>74/220 (34%)</a:t>
            </a:r>
            <a:endParaRPr lang="en-GB" altLang="zh-CN" sz="2400" dirty="0">
              <a:solidFill>
                <a:srgbClr val="003399"/>
              </a:solidFill>
              <a:latin typeface="Trebuchet MS" pitchFamily="34" charset="0"/>
              <a:ea typeface="SimSun" pitchFamily="2" charset="-122"/>
            </a:endParaRPr>
          </a:p>
          <a:p>
            <a:pPr eaLnBrk="1" hangingPunct="1"/>
            <a:endParaRPr lang="en-GB" altLang="zh-CN" sz="2400" dirty="0">
              <a:solidFill>
                <a:srgbClr val="003399"/>
              </a:solidFill>
              <a:latin typeface="Trebuchet MS" pitchFamily="34" charset="0"/>
              <a:ea typeface="SimSun" pitchFamily="2" charset="-122"/>
            </a:endParaRPr>
          </a:p>
          <a:p>
            <a:pPr eaLnBrk="1" hangingPunct="1"/>
            <a:endParaRPr lang="en-GB" altLang="zh-CN" sz="2400" dirty="0" smtClean="0">
              <a:solidFill>
                <a:srgbClr val="003399"/>
              </a:solidFill>
              <a:latin typeface="Trebuchet MS" pitchFamily="34" charset="0"/>
              <a:ea typeface="SimSun" pitchFamily="2" charset="-122"/>
            </a:endParaRPr>
          </a:p>
          <a:p>
            <a:pPr eaLnBrk="1" hangingPunct="1">
              <a:buFont typeface="Arial" charset="0"/>
              <a:buNone/>
            </a:pPr>
            <a:endParaRPr lang="en-GB" altLang="zh-CN" dirty="0" smtClean="0">
              <a:solidFill>
                <a:srgbClr val="003399"/>
              </a:solidFill>
              <a:latin typeface="Trebuchet MS" pitchFamily="34" charset="0"/>
              <a:ea typeface="SimSun" pitchFamily="2" charset="-122"/>
            </a:endParaRPr>
          </a:p>
          <a:p>
            <a:pPr eaLnBrk="1" hangingPunct="1"/>
            <a:endParaRPr lang="en-US" dirty="0" smtClean="0">
              <a:solidFill>
                <a:srgbClr val="003399"/>
              </a:solidFill>
              <a:latin typeface="Trebuchet MS"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6982" y="4413250"/>
            <a:ext cx="1369970" cy="163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8999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6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6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1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550" y="422275"/>
            <a:ext cx="8229600" cy="1143000"/>
          </a:xfrm>
        </p:spPr>
        <p:txBody>
          <a:bodyPr/>
          <a:lstStyle/>
          <a:p>
            <a:pPr>
              <a:defRPr/>
            </a:pPr>
            <a:r>
              <a:rPr lang="en-GB" dirty="0">
                <a:solidFill>
                  <a:srgbClr val="003399"/>
                </a:solidFill>
                <a:effectLst>
                  <a:outerShdw blurRad="38100" dist="38100" dir="2700000" algn="tl">
                    <a:srgbClr val="000000">
                      <a:alpha val="43137"/>
                    </a:srgbClr>
                  </a:outerShdw>
                </a:effectLst>
                <a:latin typeface="Trebuchet MS" pitchFamily="34" charset="0"/>
              </a:rPr>
              <a:t>I</a:t>
            </a:r>
            <a:r>
              <a:rPr lang="en-GB" dirty="0" smtClean="0">
                <a:solidFill>
                  <a:srgbClr val="003399"/>
                </a:solidFill>
                <a:effectLst>
                  <a:outerShdw blurRad="38100" dist="38100" dir="2700000" algn="tl">
                    <a:srgbClr val="000000">
                      <a:alpha val="43137"/>
                    </a:srgbClr>
                  </a:outerShdw>
                </a:effectLst>
                <a:latin typeface="Trebuchet MS" pitchFamily="34" charset="0"/>
              </a:rPr>
              <a:t>nterviews</a:t>
            </a:r>
            <a:endParaRPr lang="en-GB" dirty="0">
              <a:solidFill>
                <a:srgbClr val="003399"/>
              </a:solidFill>
              <a:effectLst>
                <a:outerShdw blurRad="38100" dist="38100" dir="2700000" algn="tl">
                  <a:srgbClr val="000000">
                    <a:alpha val="43137"/>
                  </a:srgbClr>
                </a:outerShdw>
              </a:effectLst>
              <a:latin typeface="Trebuchet MS" pitchFamily="34" charset="0"/>
            </a:endParaRPr>
          </a:p>
        </p:txBody>
      </p:sp>
      <p:sp>
        <p:nvSpPr>
          <p:cNvPr id="5" name="Content Placeholder 4"/>
          <p:cNvSpPr>
            <a:spLocks noGrp="1"/>
          </p:cNvSpPr>
          <p:nvPr>
            <p:ph idx="1"/>
          </p:nvPr>
        </p:nvSpPr>
        <p:spPr>
          <a:xfrm>
            <a:off x="636588" y="1487488"/>
            <a:ext cx="8075612" cy="3807526"/>
          </a:xfrm>
        </p:spPr>
        <p:txBody>
          <a:bodyPr>
            <a:normAutofit/>
          </a:bodyPr>
          <a:lstStyle/>
          <a:p>
            <a:pPr eaLnBrk="1" hangingPunct="1"/>
            <a:r>
              <a:rPr lang="en-GB" altLang="zh-CN" sz="2200" b="0" dirty="0" smtClean="0">
                <a:solidFill>
                  <a:srgbClr val="003399"/>
                </a:solidFill>
                <a:latin typeface="Trebuchet MS" pitchFamily="34" charset="0"/>
                <a:ea typeface="SimSun" pitchFamily="2" charset="-122"/>
              </a:rPr>
              <a:t>Questionnaire respondents consenting to be contacted for possible interview = 30/74 (41%)</a:t>
            </a:r>
          </a:p>
          <a:p>
            <a:r>
              <a:rPr lang="en-GB" sz="2200" b="0" dirty="0" smtClean="0">
                <a:solidFill>
                  <a:srgbClr val="003399"/>
                </a:solidFill>
                <a:latin typeface="Trebuchet MS" pitchFamily="34" charset="0"/>
              </a:rPr>
              <a:t>Purposively sampled 25 course managers based on coverage of health and well-being in courses.</a:t>
            </a:r>
          </a:p>
          <a:p>
            <a:pPr lvl="1"/>
            <a:r>
              <a:rPr lang="en-GB" sz="2200" b="0" dirty="0" smtClean="0">
                <a:solidFill>
                  <a:srgbClr val="003399"/>
                </a:solidFill>
                <a:latin typeface="Trebuchet MS" pitchFamily="34" charset="0"/>
              </a:rPr>
              <a:t>Mainly ITT providers doing interesting health work, but also sampled ITT providers doing less on health</a:t>
            </a:r>
          </a:p>
          <a:p>
            <a:pPr lvl="1"/>
            <a:r>
              <a:rPr lang="en-GB" sz="2200" b="0" dirty="0" smtClean="0">
                <a:solidFill>
                  <a:srgbClr val="003399"/>
                </a:solidFill>
                <a:latin typeface="Trebuchet MS" pitchFamily="34" charset="0"/>
              </a:rPr>
              <a:t>How ‘important’ ITT providers considered health to be</a:t>
            </a:r>
          </a:p>
          <a:p>
            <a:r>
              <a:rPr lang="en-GB" sz="2200" b="0" dirty="0" smtClean="0">
                <a:solidFill>
                  <a:srgbClr val="003399"/>
                </a:solidFill>
                <a:latin typeface="Trebuchet MS" pitchFamily="34" charset="0"/>
              </a:rPr>
              <a:t>Range of training providers, course types and regions.</a:t>
            </a:r>
          </a:p>
          <a:p>
            <a:r>
              <a:rPr lang="en-GB" sz="2200" dirty="0" smtClean="0">
                <a:solidFill>
                  <a:srgbClr val="003399"/>
                </a:solidFill>
                <a:latin typeface="Trebuchet MS" pitchFamily="34" charset="0"/>
              </a:rPr>
              <a:t>18 </a:t>
            </a:r>
            <a:r>
              <a:rPr lang="en-GB" sz="2200" dirty="0">
                <a:solidFill>
                  <a:srgbClr val="003399"/>
                </a:solidFill>
                <a:latin typeface="Trebuchet MS" pitchFamily="34" charset="0"/>
              </a:rPr>
              <a:t>interviews </a:t>
            </a:r>
            <a:r>
              <a:rPr lang="en-GB" sz="2200" b="0" dirty="0">
                <a:solidFill>
                  <a:srgbClr val="003399"/>
                </a:solidFill>
                <a:latin typeface="Trebuchet MS" pitchFamily="34" charset="0"/>
              </a:rPr>
              <a:t>(total of 19 course managers)</a:t>
            </a:r>
          </a:p>
          <a:p>
            <a:endParaRPr lang="en-GB" sz="2200" b="0" dirty="0" smtClean="0">
              <a:solidFill>
                <a:srgbClr val="003399"/>
              </a:solidFill>
              <a:latin typeface="Trebuchet MS" pitchFamily="34" charset="0"/>
            </a:endParaRPr>
          </a:p>
        </p:txBody>
      </p:sp>
    </p:spTree>
    <p:extLst>
      <p:ext uri="{BB962C8B-B14F-4D97-AF65-F5344CB8AC3E}">
        <p14:creationId xmlns:p14="http://schemas.microsoft.com/office/powerpoint/2010/main" val="353858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TANIHRtemplate">
  <a:themeElements>
    <a:clrScheme name="HTANIHR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TANIHR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TANIHR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TANIHR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TANIHR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TANIHR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TANIHR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TANIHR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TANIHR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TANIHR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TANIHR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TANIHR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TANIHR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TANIHR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HTANIHRtemplate</Template>
  <TotalTime>5414</TotalTime>
  <Words>2863</Words>
  <Application>Microsoft Office PowerPoint</Application>
  <PresentationFormat>On-screen Show (4:3)</PresentationFormat>
  <Paragraphs>233</Paragraphs>
  <Slides>20</Slides>
  <Notes>19</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HTANIHRtemplate</vt:lpstr>
      <vt:lpstr>Custom Design</vt:lpstr>
      <vt:lpstr>PowerPoint Presentation</vt:lpstr>
      <vt:lpstr>Research team</vt:lpstr>
      <vt:lpstr>PowerPoint Presentation</vt:lpstr>
      <vt:lpstr>Rationale for this research</vt:lpstr>
      <vt:lpstr>Research questions</vt:lpstr>
      <vt:lpstr>Overview of study</vt:lpstr>
      <vt:lpstr>Survey of teacher training providers </vt:lpstr>
      <vt:lpstr>Online questionnaire</vt:lpstr>
      <vt:lpstr>Interviews</vt:lpstr>
      <vt:lpstr>Survey findings </vt:lpstr>
      <vt:lpstr>Survey findings </vt:lpstr>
      <vt:lpstr>Survey findings </vt:lpstr>
      <vt:lpstr>Survey findings </vt:lpstr>
      <vt:lpstr>Survey findings: barriers and facilitators</vt:lpstr>
      <vt:lpstr>PowerPoint Presentation</vt:lpstr>
      <vt:lpstr>PowerPoint Presentation</vt:lpstr>
      <vt:lpstr>Research questions revisited </vt:lpstr>
      <vt:lpstr>PowerPoint Presentation</vt:lpstr>
      <vt:lpstr>PowerPoint Presentation</vt:lpstr>
      <vt:lpstr>Thank you!  Email: jps@soton.ac.uk</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nt1l06</dc:creator>
  <cp:lastModifiedBy>Shepherd J.P.</cp:lastModifiedBy>
  <cp:revision>330</cp:revision>
  <cp:lastPrinted>2013-03-26T23:33:39Z</cp:lastPrinted>
  <dcterms:created xsi:type="dcterms:W3CDTF">2008-04-09T10:29:17Z</dcterms:created>
  <dcterms:modified xsi:type="dcterms:W3CDTF">2014-06-09T12:58:22Z</dcterms:modified>
</cp:coreProperties>
</file>